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64"/>
  </p:notesMasterIdLst>
  <p:sldIdLst>
    <p:sldId id="256" r:id="rId55"/>
    <p:sldId id="257" r:id="rId56"/>
    <p:sldId id="258" r:id="rId57"/>
    <p:sldId id="259" r:id="rId58"/>
    <p:sldId id="260" r:id="rId59"/>
    <p:sldId id="261" r:id="rId60"/>
    <p:sldId id="262" r:id="rId61"/>
    <p:sldId id="263" r:id="rId62"/>
    <p:sldId id="264" r:id="rId63"/>
    <p:sldId id="265" r:id="rId67"/>
    <p:sldId id="266" r:id="rId68"/>
    <p:sldId id="267" r:id="rId69"/>
    <p:sldId id="268" r:id="rId70"/>
    <p:sldId id="269" r:id="rId71"/>
    <p:sldId id="270" r:id="rId72"/>
    <p:sldId id="271" r:id="rId73"/>
    <p:sldId id="272" r:id="rId74"/>
    <p:sldId id="273" r:id="rId75"/>
    <p:sldId id="274" r:id="rId76"/>
    <p:sldId id="275" r:id="rId77"/>
    <p:sldId id="276" r:id="rId78"/>
    <p:sldId id="277" r:id="rId79"/>
    <p:sldId id="278" r:id="rId80"/>
    <p:sldId id="279" r:id="rId82"/>
    <p:sldId id="280" r:id="rId83"/>
    <p:sldId id="281" r:id="rId84"/>
    <p:sldId id="282" r:id="rId85"/>
    <p:sldId id="283" r:id="rId87"/>
    <p:sldId id="284" r:id="rId88"/>
    <p:sldId id="285" r:id="rId89"/>
    <p:sldId id="286" r:id="rId90"/>
    <p:sldId id="287" r:id="rId91"/>
    <p:sldId id="288" r:id="rId92"/>
    <p:sldId id="289" r:id="rId93"/>
    <p:sldId id="290" r:id="rId94"/>
    <p:sldId id="291" r:id="rId95"/>
  </p:sldIdLst>
  <p:sldSz cx="18288000" cy="10287000"/>
  <p:notesSz cx="6858000" cy="9144000"/>
  <p:embeddedFontLst>
    <p:embeddedFont>
      <p:font typeface="Libre Baskerville" charset="1" panose="02000000000000000000"/>
      <p:regular r:id="rId6"/>
    </p:embeddedFont>
    <p:embeddedFont>
      <p:font typeface="Libre Baskerville Bold" charset="1" panose="02000000000000000000"/>
      <p:regular r:id="rId7"/>
    </p:embeddedFont>
    <p:embeddedFont>
      <p:font typeface="Libre Baskerville Italics" charset="1" panose="02000000000000000000"/>
      <p:regular r:id="rId8"/>
    </p:embeddedFont>
    <p:embeddedFont>
      <p:font typeface="Aileron Regular" charset="1" panose="00000500000000000000"/>
      <p:regular r:id="rId9"/>
    </p:embeddedFont>
    <p:embeddedFont>
      <p:font typeface="Aileron Regular Bold" charset="1" panose="00000800000000000000"/>
      <p:regular r:id="rId10"/>
    </p:embeddedFont>
    <p:embeddedFont>
      <p:font typeface="Aileron Regular Italics" charset="1" panose="00000500000000000000"/>
      <p:regular r:id="rId11"/>
    </p:embeddedFont>
    <p:embeddedFont>
      <p:font typeface="Aileron Regular Bold Italics" charset="1" panose="00000800000000000000"/>
      <p:regular r:id="rId12"/>
    </p:embeddedFont>
    <p:embeddedFont>
      <p:font typeface="Anonymous Pro" charset="1" panose="02060609030202000504"/>
      <p:regular r:id="rId13"/>
    </p:embeddedFont>
    <p:embeddedFont>
      <p:font typeface="Anonymous Pro Bold" charset="1" panose="02060809030202000504"/>
      <p:regular r:id="rId14"/>
    </p:embeddedFont>
    <p:embeddedFont>
      <p:font typeface="Anonymous Pro Italics" charset="1" panose="02060609030202000504"/>
      <p:regular r:id="rId15"/>
    </p:embeddedFont>
    <p:embeddedFont>
      <p:font typeface="Anonymous Pro Bold Italics" charset="1" panose="02060809030202000504"/>
      <p:regular r:id="rId16"/>
    </p:embeddedFont>
    <p:embeddedFont>
      <p:font typeface="Arimo" charset="1" panose="020B0604020202020204"/>
      <p:regular r:id="rId17"/>
    </p:embeddedFont>
    <p:embeddedFont>
      <p:font typeface="Arimo Bold" charset="1" panose="020B0704020202020204"/>
      <p:regular r:id="rId18"/>
    </p:embeddedFont>
    <p:embeddedFont>
      <p:font typeface="Arimo Italics" charset="1" panose="020B0604020202090204"/>
      <p:regular r:id="rId19"/>
    </p:embeddedFont>
    <p:embeddedFont>
      <p:font typeface="Arimo Bold Italics" charset="1" panose="020B0704020202090204"/>
      <p:regular r:id="rId20"/>
    </p:embeddedFont>
    <p:embeddedFont>
      <p:font typeface="Aileron Heavy" charset="1" panose="00000A00000000000000"/>
      <p:regular r:id="rId21"/>
    </p:embeddedFont>
    <p:embeddedFont>
      <p:font typeface="Aileron Heavy Bold" charset="1" panose="00000A00000000000000"/>
      <p:regular r:id="rId22"/>
    </p:embeddedFont>
    <p:embeddedFont>
      <p:font typeface="Aileron Heavy Italics" charset="1" panose="00000A00000000000000"/>
      <p:regular r:id="rId23"/>
    </p:embeddedFont>
    <p:embeddedFont>
      <p:font typeface="Aileron Heavy Bold Italics" charset="1" panose="00000A00000000000000"/>
      <p:regular r:id="rId24"/>
    </p:embeddedFont>
    <p:embeddedFont>
      <p:font typeface="HK Grotesk Light" charset="1" panose="00000400000000000000"/>
      <p:regular r:id="rId25"/>
    </p:embeddedFont>
    <p:embeddedFont>
      <p:font typeface="HK Grotesk Light Bold" charset="1" panose="00000500000000000000"/>
      <p:regular r:id="rId26"/>
    </p:embeddedFont>
    <p:embeddedFont>
      <p:font typeface="HK Grotesk Light Italics" charset="1" panose="00000400000000000000"/>
      <p:regular r:id="rId27"/>
    </p:embeddedFont>
    <p:embeddedFont>
      <p:font typeface="HK Grotesk Light Bold Italics" charset="1" panose="00000500000000000000"/>
      <p:regular r:id="rId28"/>
    </p:embeddedFont>
    <p:embeddedFont>
      <p:font typeface="HK Grotesk Medium" charset="1" panose="00000600000000000000"/>
      <p:regular r:id="rId29"/>
    </p:embeddedFont>
    <p:embeddedFont>
      <p:font typeface="HK Grotesk Medium Bold" charset="1" panose="00000700000000000000"/>
      <p:regular r:id="rId30"/>
    </p:embeddedFont>
    <p:embeddedFont>
      <p:font typeface="HK Grotesk Medium Italics" charset="1" panose="00000600000000000000"/>
      <p:regular r:id="rId31"/>
    </p:embeddedFont>
    <p:embeddedFont>
      <p:font typeface="HK Grotesk Medium Bold Italics" charset="1" panose="00000700000000000000"/>
      <p:regular r:id="rId32"/>
    </p:embeddedFont>
    <p:embeddedFont>
      <p:font typeface="AdBhashitha" charset="1" panose="02040503050201020203"/>
      <p:regular r:id="rId33"/>
    </p:embeddedFont>
    <p:embeddedFont>
      <p:font typeface="AdBhashitha Bold" charset="1" panose="02040503050201020203"/>
      <p:regular r:id="rId34"/>
    </p:embeddedFont>
    <p:embeddedFont>
      <p:font typeface="AdBhashitha Italics" charset="1" panose="02040503050201020203"/>
      <p:regular r:id="rId35"/>
    </p:embeddedFont>
    <p:embeddedFont>
      <p:font typeface="AdBhashitha Bold Italics" charset="1" panose="02040503050201020203"/>
      <p:regular r:id="rId36"/>
    </p:embeddedFont>
    <p:embeddedFont>
      <p:font typeface="Open Sans Light" charset="1" panose="020B0306030504020204"/>
      <p:regular r:id="rId37"/>
    </p:embeddedFont>
    <p:embeddedFont>
      <p:font typeface="Open Sans Light Bold" charset="1" panose="020B0806030504020204"/>
      <p:regular r:id="rId38"/>
    </p:embeddedFont>
    <p:embeddedFont>
      <p:font typeface="Open Sans Light Italics" charset="1" panose="020B0306030504020204"/>
      <p:regular r:id="rId39"/>
    </p:embeddedFont>
    <p:embeddedFont>
      <p:font typeface="Open Sans Light Bold Italics" charset="1" panose="020B0806030504020204"/>
      <p:regular r:id="rId40"/>
    </p:embeddedFont>
    <p:embeddedFont>
      <p:font typeface="Open Sans Extra Bold" charset="1" panose="020B0906030804020204"/>
      <p:regular r:id="rId41"/>
    </p:embeddedFont>
    <p:embeddedFont>
      <p:font typeface="Open Sans Extra Bold Italics" charset="1" panose="020B0906030804020204"/>
      <p:regular r:id="rId42"/>
    </p:embeddedFont>
    <p:embeddedFont>
      <p:font typeface="Bakerie Bold" charset="1" panose="00000800000000000000"/>
      <p:regular r:id="rId43"/>
    </p:embeddedFont>
    <p:embeddedFont>
      <p:font typeface="Bakerie Bold Bold" charset="1" panose="00000A00000000000000"/>
      <p:regular r:id="rId44"/>
    </p:embeddedFont>
    <p:embeddedFont>
      <p:font typeface="Libre Franklin Black" charset="1" panose="00000A00000000000000"/>
      <p:regular r:id="rId45"/>
    </p:embeddedFont>
    <p:embeddedFont>
      <p:font typeface="Libre Franklin Black Italics" charset="1" panose="00000A00000000000000"/>
      <p:regular r:id="rId46"/>
    </p:embeddedFont>
    <p:embeddedFont>
      <p:font typeface="Libre Franklin Light" charset="1" panose="00000400000000000000"/>
      <p:regular r:id="rId47"/>
    </p:embeddedFont>
    <p:embeddedFont>
      <p:font typeface="Libre Franklin Light Bold" charset="1" panose="00000500000000000000"/>
      <p:regular r:id="rId48"/>
    </p:embeddedFont>
    <p:embeddedFont>
      <p:font typeface="Libre Franklin Light Italics" charset="1" panose="00000400000000000000"/>
      <p:regular r:id="rId49"/>
    </p:embeddedFont>
    <p:embeddedFont>
      <p:font typeface="Libre Franklin Light Bold Italics" charset="1" panose="00000500000000000000"/>
      <p:regular r:id="rId50"/>
    </p:embeddedFont>
    <p:embeddedFont>
      <p:font typeface="Josefin Sans Regular" charset="1" panose="00000500000000000000"/>
      <p:regular r:id="rId51"/>
    </p:embeddedFont>
    <p:embeddedFont>
      <p:font typeface="Josefin Sans Regular Bold" charset="1" panose="00000700000000000000"/>
      <p:regular r:id="rId52"/>
    </p:embeddedFont>
    <p:embeddedFont>
      <p:font typeface="Josefin Sans Regular Italics" charset="1" panose="00000500000000000000"/>
      <p:regular r:id="rId53"/>
    </p:embeddedFont>
    <p:embeddedFont>
      <p:font typeface="Josefin Sans Regular Bold Italics" charset="1" panose="00000700000000000000"/>
      <p:regular r:id="rId5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slides/slide1.xml" Type="http://schemas.openxmlformats.org/officeDocument/2006/relationships/slide"/><Relationship Id="rId56" Target="slides/slide2.xml" Type="http://schemas.openxmlformats.org/officeDocument/2006/relationships/slide"/><Relationship Id="rId57" Target="slides/slide3.xml" Type="http://schemas.openxmlformats.org/officeDocument/2006/relationships/slide"/><Relationship Id="rId58" Target="slides/slide4.xml" Type="http://schemas.openxmlformats.org/officeDocument/2006/relationships/slide"/><Relationship Id="rId59" Target="slides/slide5.xml" Type="http://schemas.openxmlformats.org/officeDocument/2006/relationships/slide"/><Relationship Id="rId6" Target="fonts/font6.fntdata" Type="http://schemas.openxmlformats.org/officeDocument/2006/relationships/font"/><Relationship Id="rId60" Target="slides/slide6.xml" Type="http://schemas.openxmlformats.org/officeDocument/2006/relationships/slide"/><Relationship Id="rId61" Target="slides/slide7.xml" Type="http://schemas.openxmlformats.org/officeDocument/2006/relationships/slide"/><Relationship Id="rId62" Target="slides/slide8.xml" Type="http://schemas.openxmlformats.org/officeDocument/2006/relationships/slide"/><Relationship Id="rId63" Target="slides/slide9.xml" Type="http://schemas.openxmlformats.org/officeDocument/2006/relationships/slide"/><Relationship Id="rId64" Target="notesMasters/notesMaster1.xml" Type="http://schemas.openxmlformats.org/officeDocument/2006/relationships/notesMaster"/><Relationship Id="rId65" Target="theme/theme2.xml" Type="http://schemas.openxmlformats.org/officeDocument/2006/relationships/theme"/><Relationship Id="rId66" Target="notesSlides/notesSlide1.xml" Type="http://schemas.openxmlformats.org/officeDocument/2006/relationships/notesSlide"/><Relationship Id="rId67" Target="slides/slide10.xml" Type="http://schemas.openxmlformats.org/officeDocument/2006/relationships/slide"/><Relationship Id="rId68" Target="slides/slide11.xml" Type="http://schemas.openxmlformats.org/officeDocument/2006/relationships/slide"/><Relationship Id="rId69" Target="slides/slide12.xml" Type="http://schemas.openxmlformats.org/officeDocument/2006/relationships/slide"/><Relationship Id="rId7" Target="fonts/font7.fntdata" Type="http://schemas.openxmlformats.org/officeDocument/2006/relationships/font"/><Relationship Id="rId70" Target="slides/slide13.xml" Type="http://schemas.openxmlformats.org/officeDocument/2006/relationships/slide"/><Relationship Id="rId71" Target="slides/slide14.xml" Type="http://schemas.openxmlformats.org/officeDocument/2006/relationships/slide"/><Relationship Id="rId72" Target="slides/slide15.xml" Type="http://schemas.openxmlformats.org/officeDocument/2006/relationships/slide"/><Relationship Id="rId73" Target="slides/slide16.xml" Type="http://schemas.openxmlformats.org/officeDocument/2006/relationships/slide"/><Relationship Id="rId74" Target="slides/slide17.xml" Type="http://schemas.openxmlformats.org/officeDocument/2006/relationships/slide"/><Relationship Id="rId75" Target="slides/slide18.xml" Type="http://schemas.openxmlformats.org/officeDocument/2006/relationships/slide"/><Relationship Id="rId76" Target="slides/slide19.xml" Type="http://schemas.openxmlformats.org/officeDocument/2006/relationships/slide"/><Relationship Id="rId77" Target="slides/slide20.xml" Type="http://schemas.openxmlformats.org/officeDocument/2006/relationships/slide"/><Relationship Id="rId78" Target="slides/slide21.xml" Type="http://schemas.openxmlformats.org/officeDocument/2006/relationships/slide"/><Relationship Id="rId79" Target="slides/slide22.xml" Type="http://schemas.openxmlformats.org/officeDocument/2006/relationships/slide"/><Relationship Id="rId8" Target="fonts/font8.fntdata" Type="http://schemas.openxmlformats.org/officeDocument/2006/relationships/font"/><Relationship Id="rId80" Target="slides/slide23.xml" Type="http://schemas.openxmlformats.org/officeDocument/2006/relationships/slide"/><Relationship Id="rId81" Target="notesSlides/notesSlide2.xml" Type="http://schemas.openxmlformats.org/officeDocument/2006/relationships/notesSlide"/><Relationship Id="rId82" Target="slides/slide24.xml" Type="http://schemas.openxmlformats.org/officeDocument/2006/relationships/slide"/><Relationship Id="rId83" Target="slides/slide25.xml" Type="http://schemas.openxmlformats.org/officeDocument/2006/relationships/slide"/><Relationship Id="rId84" Target="slides/slide26.xml" Type="http://schemas.openxmlformats.org/officeDocument/2006/relationships/slide"/><Relationship Id="rId85" Target="slides/slide27.xml" Type="http://schemas.openxmlformats.org/officeDocument/2006/relationships/slide"/><Relationship Id="rId86" Target="notesSlides/notesSlide3.xml" Type="http://schemas.openxmlformats.org/officeDocument/2006/relationships/notesSlide"/><Relationship Id="rId87" Target="slides/slide28.xml" Type="http://schemas.openxmlformats.org/officeDocument/2006/relationships/slide"/><Relationship Id="rId88" Target="slides/slide29.xml" Type="http://schemas.openxmlformats.org/officeDocument/2006/relationships/slide"/><Relationship Id="rId89" Target="slides/slide30.xml" Type="http://schemas.openxmlformats.org/officeDocument/2006/relationships/slide"/><Relationship Id="rId9" Target="fonts/font9.fntdata" Type="http://schemas.openxmlformats.org/officeDocument/2006/relationships/font"/><Relationship Id="rId90" Target="slides/slide31.xml" Type="http://schemas.openxmlformats.org/officeDocument/2006/relationships/slide"/><Relationship Id="rId91" Target="slides/slide32.xml" Type="http://schemas.openxmlformats.org/officeDocument/2006/relationships/slide"/><Relationship Id="rId92" Target="slides/slide33.xml" Type="http://schemas.openxmlformats.org/officeDocument/2006/relationships/slide"/><Relationship Id="rId93" Target="slides/slide34.xml" Type="http://schemas.openxmlformats.org/officeDocument/2006/relationships/slide"/><Relationship Id="rId94" Target="slides/slide35.xml" Type="http://schemas.openxmlformats.org/officeDocument/2006/relationships/slide"/><Relationship Id="rId95" Target="slides/slide36.xml" Type="http://schemas.openxmlformats.org/officeDocument/2006/relationships/slide"/></Relationships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svg>
</file>

<file path=ppt/media/image106.png>
</file>

<file path=ppt/media/image107.jpeg>
</file>

<file path=ppt/media/image108.png>
</file>

<file path=ppt/media/image109.svg>
</file>

<file path=ppt/media/image11.svg>
</file>

<file path=ppt/media/image110.png>
</file>

<file path=ppt/media/image111.svg>
</file>

<file path=ppt/media/image112.png>
</file>

<file path=ppt/media/image113.svg>
</file>

<file path=ppt/media/image114.png>
</file>

<file path=ppt/media/image115.svg>
</file>

<file path=ppt/media/image116.png>
</file>

<file path=ppt/media/image117.svg>
</file>

<file path=ppt/media/image118.png>
</file>

<file path=ppt/media/image119.svg>
</file>

<file path=ppt/media/image12.png>
</file>

<file path=ppt/media/image120.png>
</file>

<file path=ppt/media/image121.svg>
</file>

<file path=ppt/media/image122.jpeg>
</file>

<file path=ppt/media/image123.png>
</file>

<file path=ppt/media/image124.png>
</file>

<file path=ppt/media/image125.png>
</file>

<file path=ppt/media/image126.jpeg>
</file>

<file path=ppt/media/image127.jpeg>
</file>

<file path=ppt/media/image128.png>
</file>

<file path=ppt/media/image129.svg>
</file>

<file path=ppt/media/image13.svg>
</file>

<file path=ppt/media/image130.jpe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png>
</file>

<file path=ppt/media/image25.png>
</file>

<file path=ppt/media/image26.jpe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jpeg>
</file>

<file path=ppt/media/image45.pn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png>
</file>

<file path=ppt/media/image52.png>
</file>

<file path=ppt/media/image53.svg>
</file>

<file path=ppt/media/image54.png>
</file>

<file path=ppt/media/image55.svg>
</file>

<file path=ppt/media/image56.jpeg>
</file>

<file path=ppt/media/image57.jpeg>
</file>

<file path=ppt/media/image58.jpeg>
</file>

<file path=ppt/media/image59.png>
</file>

<file path=ppt/media/image6.png>
</file>

<file path=ppt/media/image60.jpe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svg>
</file>

<file path=ppt/media/image70.svg>
</file>

<file path=ppt/media/image71.png>
</file>

<file path=ppt/media/image72.svg>
</file>

<file path=ppt/media/image73.jpeg>
</file>

<file path=ppt/media/image74.png>
</file>

<file path=ppt/media/image75.png>
</file>

<file path=ppt/media/image76.svg>
</file>

<file path=ppt/media/image77.png>
</file>

<file path=ppt/media/image78.jpeg>
</file>

<file path=ppt/media/image79.png>
</file>

<file path=ppt/media/image8.png>
</file>

<file path=ppt/media/image80.png>
</file>

<file path=ppt/media/image81.png>
</file>

<file path=ppt/media/image82.png>
</file>

<file path=ppt/media/image83.jpeg>
</file>

<file path=ppt/media/image84.png>
</file>

<file path=ppt/media/image85.jpeg>
</file>

<file path=ppt/media/image86.jpeg>
</file>

<file path=ppt/media/image87.jpeg>
</file>

<file path=ppt/media/image88.png>
</file>

<file path=ppt/media/image89.jpeg>
</file>

<file path=ppt/media/image9.svg>
</file>

<file path=ppt/media/image90.png>
</file>

<file path=ppt/media/image91.png>
</file>

<file path=ppt/media/image92.svg>
</file>

<file path=ppt/media/image93.pn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3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7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dog bark is explosive and intermittent, explosive difficult because not enough time to train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he encoder-decoder architecture extracts useful features in the encoder parts, while the decoder parts recover the corresponding target using extracted features from the encoder parts. Moreover, the long skip-connections guarantee features from the bottom of the U-Net can be flowed to the Transposed Convolution layer to recover patterns of the speech. 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6.jpeg" Type="http://schemas.openxmlformats.org/officeDocument/2006/relationships/image"/><Relationship Id="rId3" Target="../media/image57.jpeg" Type="http://schemas.openxmlformats.org/officeDocument/2006/relationships/image"/><Relationship Id="rId4" Target="../media/image58.jpe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6.jpeg" Type="http://schemas.openxmlformats.org/officeDocument/2006/relationships/image"/><Relationship Id="rId3" Target="../media/image59.png" Type="http://schemas.openxmlformats.org/officeDocument/2006/relationships/image"/><Relationship Id="rId4" Target="../media/image60.jpe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5.png" Type="http://schemas.openxmlformats.org/officeDocument/2006/relationships/image"/><Relationship Id="rId11" Target="../media/image66.svg" Type="http://schemas.openxmlformats.org/officeDocument/2006/relationships/image"/><Relationship Id="rId12" Target="../media/image67.png" Type="http://schemas.openxmlformats.org/officeDocument/2006/relationships/image"/><Relationship Id="rId13" Target="../media/image68.svg" Type="http://schemas.openxmlformats.org/officeDocument/2006/relationships/image"/><Relationship Id="rId14" Target="../media/image69.png" Type="http://schemas.openxmlformats.org/officeDocument/2006/relationships/image"/><Relationship Id="rId15" Target="../media/image70.svg" Type="http://schemas.openxmlformats.org/officeDocument/2006/relationships/image"/><Relationship Id="rId16" Target="../media/image71.png" Type="http://schemas.openxmlformats.org/officeDocument/2006/relationships/image"/><Relationship Id="rId17" Target="../media/image72.sv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61.png" Type="http://schemas.openxmlformats.org/officeDocument/2006/relationships/image"/><Relationship Id="rId7" Target="../media/image62.svg" Type="http://schemas.openxmlformats.org/officeDocument/2006/relationships/image"/><Relationship Id="rId8" Target="../media/image63.png" Type="http://schemas.openxmlformats.org/officeDocument/2006/relationships/image"/><Relationship Id="rId9" Target="../media/image64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35.png" Type="http://schemas.openxmlformats.org/officeDocument/2006/relationships/image"/><Relationship Id="rId6" Target="../media/image36.svg" Type="http://schemas.openxmlformats.org/officeDocument/2006/relationships/image"/><Relationship Id="rId7" Target="../media/image74.png" Type="http://schemas.openxmlformats.org/officeDocument/2006/relationships/image"/><Relationship Id="rId8" Target="../media/image75.png" Type="http://schemas.openxmlformats.org/officeDocument/2006/relationships/image"/><Relationship Id="rId9" Target="../media/image76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48.png" Type="http://schemas.openxmlformats.org/officeDocument/2006/relationships/image"/><Relationship Id="rId5" Target="../media/image49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77.pn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9.sv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78.jpe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79.png" Type="http://schemas.openxmlformats.org/officeDocument/2006/relationships/image"/><Relationship Id="rId8" Target="../media/image80.png" Type="http://schemas.openxmlformats.org/officeDocument/2006/relationships/image"/><Relationship Id="rId9" Target="../media/image4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3.jpe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Relationship Id="rId8" Target="../media/image81.png" Type="http://schemas.openxmlformats.org/officeDocument/2006/relationships/image"/><Relationship Id="rId9" Target="../media/image8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2" Target="../media/image48.png" Type="http://schemas.openxmlformats.org/officeDocument/2006/relationships/image"/><Relationship Id="rId3" Target="../media/image49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Relationship Id="rId8" Target="../media/image84.pn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35.png" Type="http://schemas.openxmlformats.org/officeDocument/2006/relationships/image"/><Relationship Id="rId5" Target="../media/image36.svg" Type="http://schemas.openxmlformats.org/officeDocument/2006/relationships/image"/><Relationship Id="rId6" Target="../media/image85.jpeg" Type="http://schemas.openxmlformats.org/officeDocument/2006/relationships/image"/><Relationship Id="rId7" Target="../media/image86.jpeg" Type="http://schemas.openxmlformats.org/officeDocument/2006/relationships/image"/><Relationship Id="rId8" Target="../media/image87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88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jpeg" Type="http://schemas.openxmlformats.org/officeDocument/2006/relationships/image"/><Relationship Id="rId11" Target="https://youtu.be/l0cu7VqBwEU" TargetMode="External" Type="http://schemas.openxmlformats.org/officeDocument/2006/relationships/video"/><Relationship Id="rId12" Target="../media/image15.png" Type="http://schemas.openxmlformats.org/officeDocument/2006/relationships/image"/><Relationship Id="rId13" Target="../media/image16.svg" Type="http://schemas.openxmlformats.org/officeDocument/2006/relationships/image"/><Relationship Id="rId14" Target="../media/image17.png" Type="http://schemas.openxmlformats.org/officeDocument/2006/relationships/image"/><Relationship Id="rId15" Target="../media/image18.svg" Type="http://schemas.openxmlformats.org/officeDocument/2006/relationships/image"/><Relationship Id="rId16" Target="https://youtu.be/-bivNnNwRvk" TargetMode="External" Type="http://schemas.openxmlformats.org/officeDocument/2006/relationships/video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1.png" Type="http://schemas.openxmlformats.org/officeDocument/2006/relationships/image"/><Relationship Id="rId11" Target="../media/image92.svg" Type="http://schemas.openxmlformats.org/officeDocument/2006/relationships/image"/><Relationship Id="rId2" Target="../media/image89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90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9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93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2.png" Type="http://schemas.openxmlformats.org/officeDocument/2006/relationships/image"/><Relationship Id="rId11" Target="../media/image103.png" Type="http://schemas.openxmlformats.org/officeDocument/2006/relationships/image"/><Relationship Id="rId2" Target="../media/image94.png" Type="http://schemas.openxmlformats.org/officeDocument/2006/relationships/image"/><Relationship Id="rId3" Target="../media/image95.svg" Type="http://schemas.openxmlformats.org/officeDocument/2006/relationships/image"/><Relationship Id="rId4" Target="../media/image96.png" Type="http://schemas.openxmlformats.org/officeDocument/2006/relationships/image"/><Relationship Id="rId5" Target="../media/image97.svg" Type="http://schemas.openxmlformats.org/officeDocument/2006/relationships/image"/><Relationship Id="rId6" Target="../media/image98.png" Type="http://schemas.openxmlformats.org/officeDocument/2006/relationships/image"/><Relationship Id="rId7" Target="../media/image99.svg" Type="http://schemas.openxmlformats.org/officeDocument/2006/relationships/image"/><Relationship Id="rId8" Target="../media/image100.png" Type="http://schemas.openxmlformats.org/officeDocument/2006/relationships/image"/><Relationship Id="rId9" Target="../media/image10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04.png" Type="http://schemas.openxmlformats.org/officeDocument/2006/relationships/image"/><Relationship Id="rId6" Target="../media/image105.svg" Type="http://schemas.openxmlformats.org/officeDocument/2006/relationships/image"/><Relationship Id="rId7" Target="../media/image106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5.svg" Type="http://schemas.openxmlformats.org/officeDocument/2006/relationships/image"/><Relationship Id="rId11" Target="../media/image116.png" Type="http://schemas.openxmlformats.org/officeDocument/2006/relationships/image"/><Relationship Id="rId12" Target="../media/image117.svg" Type="http://schemas.openxmlformats.org/officeDocument/2006/relationships/image"/><Relationship Id="rId13" Target="../media/image118.png" Type="http://schemas.openxmlformats.org/officeDocument/2006/relationships/image"/><Relationship Id="rId14" Target="../media/image119.svg" Type="http://schemas.openxmlformats.org/officeDocument/2006/relationships/image"/><Relationship Id="rId15" Target="../media/image6.png" Type="http://schemas.openxmlformats.org/officeDocument/2006/relationships/image"/><Relationship Id="rId16" Target="../media/image7.svg" Type="http://schemas.openxmlformats.org/officeDocument/2006/relationships/image"/><Relationship Id="rId17" Target="../media/image8.png" Type="http://schemas.openxmlformats.org/officeDocument/2006/relationships/image"/><Relationship Id="rId18" Target="../media/image9.svg" Type="http://schemas.openxmlformats.org/officeDocument/2006/relationships/image"/><Relationship Id="rId19" Target="../media/image120.png" Type="http://schemas.openxmlformats.org/officeDocument/2006/relationships/image"/><Relationship Id="rId2" Target="../media/image107.jpeg" Type="http://schemas.openxmlformats.org/officeDocument/2006/relationships/image"/><Relationship Id="rId20" Target="../media/image121.svg" Type="http://schemas.openxmlformats.org/officeDocument/2006/relationships/image"/><Relationship Id="rId3" Target="../media/image108.png" Type="http://schemas.openxmlformats.org/officeDocument/2006/relationships/image"/><Relationship Id="rId4" Target="../media/image109.svg" Type="http://schemas.openxmlformats.org/officeDocument/2006/relationships/image"/><Relationship Id="rId5" Target="../media/image110.png" Type="http://schemas.openxmlformats.org/officeDocument/2006/relationships/image"/><Relationship Id="rId6" Target="../media/image111.svg" Type="http://schemas.openxmlformats.org/officeDocument/2006/relationships/image"/><Relationship Id="rId7" Target="../media/image112.png" Type="http://schemas.openxmlformats.org/officeDocument/2006/relationships/image"/><Relationship Id="rId8" Target="../media/image113.svg" Type="http://schemas.openxmlformats.org/officeDocument/2006/relationships/image"/><Relationship Id="rId9" Target="../media/image114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2.jpeg" Type="http://schemas.openxmlformats.org/officeDocument/2006/relationships/image"/><Relationship Id="rId3" Target="../media/image35.png" Type="http://schemas.openxmlformats.org/officeDocument/2006/relationships/image"/><Relationship Id="rId4" Target="../media/image36.svg" Type="http://schemas.openxmlformats.org/officeDocument/2006/relationships/image"/><Relationship Id="rId5" Target="../media/image48.png" Type="http://schemas.openxmlformats.org/officeDocument/2006/relationships/image"/><Relationship Id="rId6" Target="../media/image49.sv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3.png" Type="http://schemas.openxmlformats.org/officeDocument/2006/relationships/image"/><Relationship Id="rId3" Target="../media/image124.png" Type="http://schemas.openxmlformats.org/officeDocument/2006/relationships/image"/><Relationship Id="rId4" Target="../media/image125.png" Type="http://schemas.openxmlformats.org/officeDocument/2006/relationships/image"/><Relationship Id="rId5" Target="../media/image126.jpe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7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28.png" Type="http://schemas.openxmlformats.org/officeDocument/2006/relationships/image"/><Relationship Id="rId6" Target="../media/image129.svg" Type="http://schemas.openxmlformats.org/officeDocument/2006/relationships/image"/><Relationship Id="rId7" Target="../media/image35.png" Type="http://schemas.openxmlformats.org/officeDocument/2006/relationships/image"/><Relationship Id="rId8" Target="../media/image3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0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35.png" Type="http://schemas.openxmlformats.org/officeDocument/2006/relationships/image"/><Relationship Id="rId6" Target="../media/image36.sv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31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32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3.png" Type="http://schemas.openxmlformats.org/officeDocument/2006/relationships/image"/><Relationship Id="rId3" Target="../media/image134.png" Type="http://schemas.openxmlformats.org/officeDocument/2006/relationships/image"/><Relationship Id="rId4" Target="../media/image135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36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37.png" Type="http://schemas.openxmlformats.org/officeDocument/2006/relationships/image"/><Relationship Id="rId5" Target="../media/image138.pn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27.png" Type="http://schemas.openxmlformats.org/officeDocument/2006/relationships/image"/><Relationship Id="rId6" Target="../media/image2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9.png" Type="http://schemas.openxmlformats.org/officeDocument/2006/relationships/image"/><Relationship Id="rId5" Target="../media/image30.svg" Type="http://schemas.openxmlformats.org/officeDocument/2006/relationships/image"/><Relationship Id="rId6" Target="../media/image31.png" Type="http://schemas.openxmlformats.org/officeDocument/2006/relationships/image"/><Relationship Id="rId7" Target="../media/image32.svg" Type="http://schemas.openxmlformats.org/officeDocument/2006/relationships/image"/><Relationship Id="rId8" Target="../media/image33.png" Type="http://schemas.openxmlformats.org/officeDocument/2006/relationships/image"/><Relationship Id="rId9" Target="../media/image3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35.png" Type="http://schemas.openxmlformats.org/officeDocument/2006/relationships/image"/><Relationship Id="rId5" Target="../media/image36.svg" Type="http://schemas.openxmlformats.org/officeDocument/2006/relationships/image"/><Relationship Id="rId6" Target="../media/image3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2.png" Type="http://schemas.openxmlformats.org/officeDocument/2006/relationships/image"/><Relationship Id="rId11" Target="../media/image43.svg" Type="http://schemas.openxmlformats.org/officeDocument/2006/relationships/image"/><Relationship Id="rId12" Target="../media/image44.jpeg" Type="http://schemas.openxmlformats.org/officeDocument/2006/relationships/image"/><Relationship Id="rId13" Target="../media/image45.pn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38.png" Type="http://schemas.openxmlformats.org/officeDocument/2006/relationships/image"/><Relationship Id="rId7" Target="../media/image39.svg" Type="http://schemas.openxmlformats.org/officeDocument/2006/relationships/image"/><Relationship Id="rId8" Target="../media/image40.png" Type="http://schemas.openxmlformats.org/officeDocument/2006/relationships/image"/><Relationship Id="rId9" Target="../media/image41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1.png" Type="http://schemas.openxmlformats.org/officeDocument/2006/relationships/image"/><Relationship Id="rId11" Target="../media/image52.png" Type="http://schemas.openxmlformats.org/officeDocument/2006/relationships/image"/><Relationship Id="rId12" Target="../media/image53.svg" Type="http://schemas.openxmlformats.org/officeDocument/2006/relationships/image"/><Relationship Id="rId13" Target="../media/image54.png" Type="http://schemas.openxmlformats.org/officeDocument/2006/relationships/image"/><Relationship Id="rId14" Target="../media/image55.svg" Type="http://schemas.openxmlformats.org/officeDocument/2006/relationships/image"/><Relationship Id="rId2" Target="../notesSlides/notesSlide1.xml" Type="http://schemas.openxmlformats.org/officeDocument/2006/relationships/notesSlide"/><Relationship Id="rId3" Target="../media/image46.png" Type="http://schemas.openxmlformats.org/officeDocument/2006/relationships/image"/><Relationship Id="rId4" Target="../media/image47.svg" Type="http://schemas.openxmlformats.org/officeDocument/2006/relationships/image"/><Relationship Id="rId5" Target="../media/image48.png" Type="http://schemas.openxmlformats.org/officeDocument/2006/relationships/image"/><Relationship Id="rId6" Target="../media/image49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5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12" r="0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2796787" y="3250235"/>
            <a:ext cx="12298237" cy="4543803"/>
          </a:xfrm>
          <a:prstGeom prst="rect">
            <a:avLst/>
          </a:prstGeom>
          <a:solidFill>
            <a:srgbClr val="FDD05A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126106" y="8928023"/>
            <a:ext cx="1680344" cy="1680344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898657" y="536804"/>
            <a:ext cx="3023719" cy="3023719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3610402" y="4153711"/>
            <a:ext cx="10881243" cy="282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pc="199" sz="10000">
                <a:solidFill>
                  <a:srgbClr val="1C2529"/>
                </a:solidFill>
                <a:latin typeface="Libre Franklin Black Bold"/>
              </a:rPr>
              <a:t>SPEECH ENHANCEMENT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88290" y="1741641"/>
            <a:ext cx="12307362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pc="192" sz="3200">
                <a:solidFill>
                  <a:srgbClr val="E6DCCA"/>
                </a:solidFill>
                <a:latin typeface="Libre Franklin Light Bold"/>
              </a:rPr>
              <a:t>MAXIM INTEGRATED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266567" y="9015095"/>
            <a:ext cx="9568913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pc="234" sz="2600">
                <a:solidFill>
                  <a:srgbClr val="E6DCCA"/>
                </a:solidFill>
                <a:latin typeface="Libre Franklin Light"/>
              </a:rPr>
              <a:t>Stella Cao, Renjie Liu, Huaxuan Wang, Curtis Zhuang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D0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9999"/>
          </a:blip>
          <a:srcRect l="0" t="48558" r="0" b="12134"/>
          <a:stretch>
            <a:fillRect/>
          </a:stretch>
        </p:blipFill>
        <p:spPr>
          <a:xfrm flipH="false" flipV="false" rot="0">
            <a:off x="-445735" y="-913434"/>
            <a:ext cx="18920105" cy="4954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1245556"/>
            <a:ext cx="15745786" cy="1486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04"/>
              </a:lnSpc>
            </a:pPr>
            <a:r>
              <a:rPr lang="en-US" spc="288" sz="4800">
                <a:solidFill>
                  <a:srgbClr val="1C2529"/>
                </a:solidFill>
                <a:latin typeface="Libre Franklin Black Bold"/>
              </a:rPr>
              <a:t>Current Strategies for Speech Enhancement</a:t>
            </a:r>
          </a:p>
          <a:p>
            <a:pPr>
              <a:lnSpc>
                <a:spcPts val="5904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160456" y="4582964"/>
            <a:ext cx="5528741" cy="610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4"/>
              </a:lnSpc>
            </a:pPr>
          </a:p>
        </p:txBody>
      </p:sp>
      <p:sp>
        <p:nvSpPr>
          <p:cNvPr name="AutoShape 5" id="5"/>
          <p:cNvSpPr/>
          <p:nvPr/>
        </p:nvSpPr>
        <p:spPr>
          <a:xfrm rot="0">
            <a:off x="-254814" y="4041366"/>
            <a:ext cx="18797629" cy="6245634"/>
          </a:xfrm>
          <a:prstGeom prst="rect">
            <a:avLst/>
          </a:prstGeom>
          <a:solidFill>
            <a:srgbClr val="1C2529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2131881" y="5282248"/>
            <a:ext cx="5528741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pc="30" sz="3000">
                <a:solidFill>
                  <a:srgbClr val="FDD05A"/>
                </a:solidFill>
                <a:latin typeface="Aileron Regular"/>
              </a:rPr>
              <a:t>Mapping-based (End to End)</a:t>
            </a:r>
          </a:p>
          <a:p>
            <a:pPr algn="ctr">
              <a:lnSpc>
                <a:spcPts val="3000"/>
              </a:lnSpc>
            </a:pPr>
            <a:r>
              <a:rPr lang="en-US" spc="20" sz="2000">
                <a:solidFill>
                  <a:srgbClr val="FDD05A"/>
                </a:solidFill>
                <a:latin typeface="Aileron Regular"/>
              </a:rPr>
              <a:t>(Asri et.al 2021)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4578" y="6299835"/>
            <a:ext cx="6660497" cy="24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pc="26" sz="2600">
                <a:solidFill>
                  <a:srgbClr val="E6DCCA"/>
                </a:solidFill>
                <a:latin typeface="Aileron Regular"/>
              </a:rPr>
              <a:t>Map a non-linear function from the noisy speech into the enhanced clean speech</a:t>
            </a:r>
          </a:p>
          <a:p>
            <a:pPr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pc="12" sz="2600">
                <a:solidFill>
                  <a:srgbClr val="E6DCCA"/>
                </a:solidFill>
                <a:latin typeface="Arimo"/>
              </a:rPr>
              <a:t>Less sensitive to SNR variations</a:t>
            </a:r>
          </a:p>
          <a:p>
            <a:pPr marL="561340" indent="-280670" lvl="1">
              <a:lnSpc>
                <a:spcPts val="3900"/>
              </a:lnSpc>
              <a:buFont typeface="Arial"/>
              <a:buChar char="•"/>
            </a:pPr>
            <a:r>
              <a:rPr lang="en-US" spc="12" sz="2600">
                <a:solidFill>
                  <a:srgbClr val="E6DCCA"/>
                </a:solidFill>
                <a:latin typeface="Arimo"/>
              </a:rPr>
              <a:t>Reconstruct the target output from the observed input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02162" y="5282248"/>
            <a:ext cx="5609115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pc="30" sz="3000">
                <a:solidFill>
                  <a:srgbClr val="FDD05A"/>
                </a:solidFill>
                <a:latin typeface="Aileron Regular"/>
              </a:rPr>
              <a:t>Mask-based</a:t>
            </a:r>
          </a:p>
          <a:p>
            <a:pPr algn="ctr">
              <a:lnSpc>
                <a:spcPts val="3000"/>
              </a:lnSpc>
            </a:pPr>
            <a:r>
              <a:rPr lang="en-US" spc="20" sz="2000">
                <a:solidFill>
                  <a:srgbClr val="FDD05A"/>
                </a:solidFill>
                <a:latin typeface="Aileron Regular"/>
              </a:rPr>
              <a:t>(Asri et.al 2021)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02162" y="6299835"/>
            <a:ext cx="6957138" cy="2958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pc="26" sz="2600">
                <a:solidFill>
                  <a:srgbClr val="E6DCCA"/>
                </a:solidFill>
                <a:latin typeface="Aileron Regular"/>
              </a:rPr>
              <a:t>Estimate a mask to filter to the input spectrogram</a:t>
            </a:r>
          </a:p>
          <a:p>
            <a:pPr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pc="12" sz="2600">
                <a:solidFill>
                  <a:srgbClr val="E6DCCA"/>
                </a:solidFill>
                <a:latin typeface="Arimo"/>
              </a:rPr>
              <a:t>Different types of mask</a:t>
            </a:r>
          </a:p>
          <a:p>
            <a:pPr marL="1122681" indent="-374227" lvl="2">
              <a:lnSpc>
                <a:spcPts val="3900"/>
              </a:lnSpc>
              <a:buFont typeface="Arial"/>
              <a:buChar char="⚬"/>
            </a:pPr>
            <a:r>
              <a:rPr lang="en-US" spc="12" sz="2600">
                <a:solidFill>
                  <a:srgbClr val="E6DCCA"/>
                </a:solidFill>
                <a:latin typeface="Arimo"/>
              </a:rPr>
              <a:t>Ideal binary mask (IBM)</a:t>
            </a:r>
          </a:p>
          <a:p>
            <a:pPr marL="1122681" indent="-374227" lvl="2">
              <a:lnSpc>
                <a:spcPts val="3900"/>
              </a:lnSpc>
              <a:buFont typeface="Arial"/>
              <a:buChar char="⚬"/>
            </a:pPr>
            <a:r>
              <a:rPr lang="en-US" spc="12" sz="2600">
                <a:solidFill>
                  <a:srgbClr val="E6DCCA"/>
                </a:solidFill>
                <a:latin typeface="Arimo"/>
              </a:rPr>
              <a:t>Ideal ratio mask (IRM)</a:t>
            </a:r>
          </a:p>
          <a:p>
            <a:pPr>
              <a:lnSpc>
                <a:spcPts val="3900"/>
              </a:lnSpc>
            </a:pPr>
          </a:p>
        </p:txBody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3737129" y="2974490"/>
            <a:ext cx="2318246" cy="2318236"/>
            <a:chOff x="0" y="0"/>
            <a:chExt cx="6350000" cy="6349975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25046" r="-25046" t="0" b="0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1947597" y="2939197"/>
            <a:ext cx="2318246" cy="2318236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9929" r="-19929" t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0302162" y="4647071"/>
            <a:ext cx="5609115" cy="610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4"/>
              </a:lnSpc>
            </a:pP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735730" y="-1548219"/>
            <a:ext cx="3546632" cy="3546632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17893991" y="9521105"/>
            <a:ext cx="160437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9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D0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9999"/>
          </a:blip>
          <a:srcRect l="0" t="48558" r="0" b="12134"/>
          <a:stretch>
            <a:fillRect/>
          </a:stretch>
        </p:blipFill>
        <p:spPr>
          <a:xfrm flipH="false" flipV="false" rot="0">
            <a:off x="-445735" y="-913434"/>
            <a:ext cx="18920105" cy="49548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-254814" y="4041366"/>
            <a:ext cx="18797629" cy="6245634"/>
          </a:xfrm>
          <a:prstGeom prst="rect">
            <a:avLst/>
          </a:prstGeom>
          <a:solidFill>
            <a:srgbClr val="1C2529"/>
          </a:solid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2199987" y="2891665"/>
            <a:ext cx="2318246" cy="2318236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25046" r="-25046" t="0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3600216" y="2891665"/>
            <a:ext cx="2318246" cy="2318236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r="0" t="-2840" b="-284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860453" y="4487044"/>
            <a:ext cx="7797772" cy="4887454"/>
            <a:chOff x="0" y="0"/>
            <a:chExt cx="10397029" cy="6516605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123825"/>
              <a:ext cx="10397029" cy="77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84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66723"/>
              <a:ext cx="10397029" cy="1238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00"/>
                </a:lnSpc>
              </a:pPr>
              <a:r>
                <a:rPr lang="en-US" spc="30" sz="3000">
                  <a:solidFill>
                    <a:srgbClr val="FDD05A"/>
                  </a:solidFill>
                  <a:latin typeface="Aileron Regular"/>
                </a:rPr>
                <a:t>R-CED - CNN Model</a:t>
              </a:r>
            </a:p>
            <a:p>
              <a:pPr algn="ctr">
                <a:lnSpc>
                  <a:spcPts val="3000"/>
                </a:lnSpc>
              </a:pPr>
              <a:r>
                <a:rPr lang="en-US" spc="20" sz="2000">
                  <a:solidFill>
                    <a:srgbClr val="FDD05A"/>
                  </a:solidFill>
                  <a:latin typeface="Aileron Regular"/>
                </a:rPr>
                <a:t> (Park &amp; Lee 2016)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600560"/>
              <a:ext cx="10397029" cy="3916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61341" indent="-280670" lvl="1">
                <a:lnSpc>
                  <a:spcPts val="3900"/>
                </a:lnSpc>
                <a:buFont typeface="Arial"/>
                <a:buChar char="•"/>
              </a:pPr>
              <a:r>
                <a:rPr lang="en-US" spc="26" sz="2600">
                  <a:solidFill>
                    <a:srgbClr val="E6DCCA"/>
                  </a:solidFill>
                  <a:latin typeface="Aileron Regular"/>
                </a:rPr>
                <a:t>CNN models have lesser number of parameters and can be used in embedded devices</a:t>
              </a:r>
            </a:p>
            <a:p>
              <a:pPr marL="561341" indent="-280670" lvl="1">
                <a:lnSpc>
                  <a:spcPts val="3900"/>
                </a:lnSpc>
                <a:buFont typeface="Arial"/>
                <a:buChar char="•"/>
              </a:pPr>
              <a:r>
                <a:rPr lang="en-US" spc="12" sz="2600">
                  <a:solidFill>
                    <a:srgbClr val="E6DCCA"/>
                  </a:solidFill>
                  <a:latin typeface="Arimo"/>
                </a:rPr>
                <a:t>CNN models has encoder and decoder structure which is suitable for generation tasks</a:t>
              </a:r>
            </a:p>
            <a:p>
              <a:pPr marL="561340" indent="-280670" lvl="1">
                <a:lnSpc>
                  <a:spcPts val="3900"/>
                </a:lnSpc>
                <a:buFont typeface="Arial"/>
                <a:buChar char="•"/>
              </a:pPr>
              <a:r>
                <a:rPr lang="en-US" spc="12" sz="2600">
                  <a:solidFill>
                    <a:srgbClr val="E6DCCA"/>
                  </a:solidFill>
                  <a:latin typeface="Arimo"/>
                </a:rPr>
                <a:t>Can perform either mapping-based or mask-based tasks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67922" y="4487044"/>
            <a:ext cx="8382375" cy="6373354"/>
            <a:chOff x="0" y="0"/>
            <a:chExt cx="11176500" cy="8497805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123825"/>
              <a:ext cx="11176500" cy="77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84"/>
                </a:lnSpc>
              </a:pP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966723"/>
              <a:ext cx="11176500" cy="1238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00"/>
                </a:lnSpc>
              </a:pPr>
              <a:r>
                <a:rPr lang="en-US" spc="30" sz="3000">
                  <a:solidFill>
                    <a:srgbClr val="FDD05A"/>
                  </a:solidFill>
                  <a:latin typeface="Aileron Regular"/>
                </a:rPr>
                <a:t>U-Net</a:t>
              </a:r>
            </a:p>
            <a:p>
              <a:pPr algn="ctr">
                <a:lnSpc>
                  <a:spcPts val="3000"/>
                </a:lnSpc>
              </a:pPr>
              <a:r>
                <a:rPr lang="en-US" spc="20" sz="2000">
                  <a:solidFill>
                    <a:srgbClr val="FDD05A"/>
                  </a:solidFill>
                  <a:latin typeface="Aileron Regular"/>
                </a:rPr>
                <a:t> (Stroller, Ewert &amp; Dixon 2018)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2600560"/>
              <a:ext cx="11176500" cy="58972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61341" indent="-280670" lvl="1">
                <a:lnSpc>
                  <a:spcPts val="3900"/>
                </a:lnSpc>
                <a:buFont typeface="Arial"/>
                <a:buChar char="•"/>
              </a:pPr>
              <a:r>
                <a:rPr lang="en-US" spc="26" sz="2600">
                  <a:solidFill>
                    <a:srgbClr val="E6DCCA"/>
                  </a:solidFill>
                  <a:latin typeface="Aileron Regular"/>
                </a:rPr>
                <a:t>U-Net strucutre is a symmetric convolutional network investigating end-to-end source separation </a:t>
              </a:r>
            </a:p>
            <a:p>
              <a:pPr marL="561341" indent="-280670" lvl="1">
                <a:lnSpc>
                  <a:spcPts val="3900"/>
                </a:lnSpc>
                <a:buFont typeface="Arial"/>
                <a:buChar char="•"/>
              </a:pPr>
              <a:r>
                <a:rPr lang="en-US" spc="12" sz="2600">
                  <a:solidFill>
                    <a:srgbClr val="E6DCCA"/>
                  </a:solidFill>
                  <a:latin typeface="Arimo"/>
                </a:rPr>
                <a:t>The architecture's encoder captures context and the symmetric expanding path enables precise localization with its skip-connection which retains information both from the bottlenet and the convolutioned counterpart</a:t>
              </a:r>
            </a:p>
            <a:p>
              <a:pPr>
                <a:lnSpc>
                  <a:spcPts val="3900"/>
                </a:lnSpc>
              </a:pPr>
            </a:p>
            <a:p>
              <a:pPr>
                <a:lnSpc>
                  <a:spcPts val="3900"/>
                </a:lnSpc>
              </a:pPr>
            </a:p>
          </p:txBody>
        </p:sp>
      </p:grpSp>
      <p:pic>
        <p:nvPicPr>
          <p:cNvPr name="Picture 16" id="16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735730" y="-1548219"/>
            <a:ext cx="3546632" cy="3546632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1028700" y="675171"/>
            <a:ext cx="14315044" cy="1486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04"/>
              </a:lnSpc>
            </a:pPr>
            <a:r>
              <a:rPr lang="en-US" spc="288" sz="4800">
                <a:solidFill>
                  <a:srgbClr val="1C2529"/>
                </a:solidFill>
                <a:latin typeface="Libre Franklin Black Bold"/>
              </a:rPr>
              <a:t>Convolution Models Suit better than GRU and GAN for its efficiency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810945" y="9521105"/>
            <a:ext cx="32652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10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D0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842911" y="-2444486"/>
            <a:ext cx="5685822" cy="568582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2678291" y="2016458"/>
            <a:ext cx="1761600" cy="293090"/>
          </a:xfrm>
          <a:prstGeom prst="rect">
            <a:avLst/>
          </a:prstGeom>
        </p:spPr>
      </p:pic>
      <p:sp>
        <p:nvSpPr>
          <p:cNvPr name="AutoShape 4" id="4"/>
          <p:cNvSpPr/>
          <p:nvPr/>
        </p:nvSpPr>
        <p:spPr>
          <a:xfrm rot="0">
            <a:off x="10474777" y="0"/>
            <a:ext cx="7813223" cy="10674775"/>
          </a:xfrm>
          <a:prstGeom prst="rect">
            <a:avLst/>
          </a:prstGeom>
          <a:solidFill>
            <a:srgbClr val="1C2529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0575141" y="5156172"/>
            <a:ext cx="7342790" cy="4703543"/>
            <a:chOff x="0" y="0"/>
            <a:chExt cx="9790387" cy="627139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6673939" y="-28575"/>
              <a:ext cx="1451250" cy="6864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White Noise</a:t>
              </a:r>
            </a:p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16.7%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294428" y="2778195"/>
              <a:ext cx="1495959" cy="6864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Dog Barking</a:t>
              </a:r>
            </a:p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16.7%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6673939" y="5584966"/>
              <a:ext cx="1477156" cy="6864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Baby Crying</a:t>
              </a:r>
            </a:p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16.7%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3066830" y="5584966"/>
              <a:ext cx="732258" cy="6864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Siren</a:t>
              </a:r>
            </a:p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16.7%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778195"/>
              <a:ext cx="1812470" cy="6864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Engine Sounds</a:t>
              </a:r>
            </a:p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16.7%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691417" y="-28575"/>
              <a:ext cx="1741542" cy="6864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Traffic Sounds</a:t>
              </a:r>
            </a:p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E6DCCA"/>
                  </a:solidFill>
                  <a:latin typeface="Aileron Regular Bold"/>
                </a:rPr>
                <a:t>16.7%</a:t>
              </a:r>
            </a:p>
          </p:txBody>
        </p:sp>
        <p:grpSp>
          <p:nvGrpSpPr>
            <p:cNvPr name="Group 12" id="12"/>
            <p:cNvGrpSpPr>
              <a:grpSpLocks noChangeAspect="true"/>
            </p:cNvGrpSpPr>
            <p:nvPr/>
          </p:nvGrpSpPr>
          <p:grpSpPr>
            <a:xfrm rot="0">
              <a:off x="2345869" y="428116"/>
              <a:ext cx="5415159" cy="5415159"/>
              <a:chOff x="0" y="0"/>
              <a:chExt cx="2540000" cy="2540000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1270000" y="0"/>
                <a:ext cx="1130215" cy="1270000"/>
              </a:xfrm>
              <a:custGeom>
                <a:avLst/>
                <a:gdLst/>
                <a:ahLst/>
                <a:cxnLst/>
                <a:rect r="r" b="b" t="t" l="l"/>
                <a:pathLst>
                  <a:path h="1270000" w="1130215">
                    <a:moveTo>
                      <a:pt x="0" y="0"/>
                    </a:moveTo>
                    <a:cubicBezTo>
                      <a:pt x="476491" y="0"/>
                      <a:pt x="912891" y="266718"/>
                      <a:pt x="1130215" y="690763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4" id="14"/>
              <p:cNvSpPr/>
              <p:nvPr/>
            </p:nvSpPr>
            <p:spPr>
              <a:xfrm>
                <a:off x="1270000" y="635000"/>
                <a:ext cx="1338098" cy="1324176"/>
              </a:xfrm>
              <a:custGeom>
                <a:avLst/>
                <a:gdLst/>
                <a:ahLst/>
                <a:cxnLst/>
                <a:rect r="r" b="b" t="t" l="l"/>
                <a:pathLst>
                  <a:path h="1324176" w="1338098">
                    <a:moveTo>
                      <a:pt x="1099852" y="0"/>
                    </a:moveTo>
                    <a:cubicBezTo>
                      <a:pt x="1338098" y="412653"/>
                      <a:pt x="1325313" y="923946"/>
                      <a:pt x="1066741" y="1324176"/>
                    </a:cubicBezTo>
                    <a:lnTo>
                      <a:pt x="0" y="635000"/>
                    </a:lnTo>
                    <a:close/>
                  </a:path>
                </a:pathLst>
              </a:custGeom>
              <a:solidFill>
                <a:srgbClr val="D4D4D4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>
                <a:off x="1206526" y="1270000"/>
                <a:ext cx="1163326" cy="1292228"/>
              </a:xfrm>
              <a:custGeom>
                <a:avLst/>
                <a:gdLst/>
                <a:ahLst/>
                <a:cxnLst/>
                <a:rect r="r" b="b" t="t" l="l"/>
                <a:pathLst>
                  <a:path h="1292228" w="1163326">
                    <a:moveTo>
                      <a:pt x="1163326" y="635000"/>
                    </a:moveTo>
                    <a:cubicBezTo>
                      <a:pt x="925081" y="1047653"/>
                      <a:pt x="475896" y="1292228"/>
                      <a:pt x="0" y="1268413"/>
                    </a:cubicBezTo>
                    <a:lnTo>
                      <a:pt x="63474" y="0"/>
                    </a:lnTo>
                    <a:close/>
                  </a:path>
                </a:pathLst>
              </a:custGeom>
              <a:solidFill>
                <a:srgbClr val="ABABAB"/>
              </a:solidFill>
            </p:spPr>
          </p:sp>
          <p:sp>
            <p:nvSpPr>
              <p:cNvPr name="Freeform 16" id="16"/>
              <p:cNvSpPr/>
              <p:nvPr/>
            </p:nvSpPr>
            <p:spPr>
              <a:xfrm>
                <a:off x="139785" y="1270000"/>
                <a:ext cx="1130215" cy="1270000"/>
              </a:xfrm>
              <a:custGeom>
                <a:avLst/>
                <a:gdLst/>
                <a:ahLst/>
                <a:cxnLst/>
                <a:rect r="r" b="b" t="t" l="l"/>
                <a:pathLst>
                  <a:path h="1270000" w="1130215">
                    <a:moveTo>
                      <a:pt x="1130215" y="1270000"/>
                    </a:moveTo>
                    <a:cubicBezTo>
                      <a:pt x="653724" y="1270000"/>
                      <a:pt x="217324" y="1003282"/>
                      <a:pt x="0" y="579237"/>
                    </a:cubicBezTo>
                    <a:lnTo>
                      <a:pt x="1130215" y="0"/>
                    </a:lnTo>
                    <a:close/>
                  </a:path>
                </a:pathLst>
              </a:custGeom>
              <a:solidFill>
                <a:srgbClr val="838383"/>
              </a:solidFill>
            </p:spPr>
          </p:sp>
          <p:sp>
            <p:nvSpPr>
              <p:cNvPr name="Freeform 17" id="17"/>
              <p:cNvSpPr/>
              <p:nvPr/>
            </p:nvSpPr>
            <p:spPr>
              <a:xfrm>
                <a:off x="-68098" y="580824"/>
                <a:ext cx="1338098" cy="1324176"/>
              </a:xfrm>
              <a:custGeom>
                <a:avLst/>
                <a:gdLst/>
                <a:ahLst/>
                <a:cxnLst/>
                <a:rect r="r" b="b" t="t" l="l"/>
                <a:pathLst>
                  <a:path h="1324176" w="1338098">
                    <a:moveTo>
                      <a:pt x="238246" y="1324176"/>
                    </a:moveTo>
                    <a:cubicBezTo>
                      <a:pt x="0" y="911523"/>
                      <a:pt x="12785" y="400230"/>
                      <a:pt x="271357" y="0"/>
                    </a:cubicBezTo>
                    <a:lnTo>
                      <a:pt x="1338098" y="689176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18" id="18"/>
              <p:cNvSpPr/>
              <p:nvPr/>
            </p:nvSpPr>
            <p:spPr>
              <a:xfrm>
                <a:off x="170148" y="0"/>
                <a:ext cx="1099852" cy="1270000"/>
              </a:xfrm>
              <a:custGeom>
                <a:avLst/>
                <a:gdLst/>
                <a:ahLst/>
                <a:cxnLst/>
                <a:rect r="r" b="b" t="t" l="l"/>
                <a:pathLst>
                  <a:path h="1270000" w="1099852">
                    <a:moveTo>
                      <a:pt x="0" y="635000"/>
                    </a:moveTo>
                    <a:cubicBezTo>
                      <a:pt x="226841" y="242100"/>
                      <a:pt x="646043" y="45"/>
                      <a:pt x="1099725" y="0"/>
                    </a:cubicBezTo>
                    <a:lnTo>
                      <a:pt x="1099852" y="1270000"/>
                    </a:lnTo>
                    <a:close/>
                  </a:path>
                </a:pathLst>
              </a:custGeom>
              <a:solidFill>
                <a:srgbClr val="838383"/>
              </a:solidFill>
            </p:spPr>
          </p:sp>
          <p:sp>
            <p:nvSpPr>
              <p:cNvPr name="Freeform 19" id="19"/>
              <p:cNvSpPr/>
              <p:nvPr/>
            </p:nvSpPr>
            <p:spPr>
              <a:xfrm>
                <a:off x="1270000" y="0"/>
                <a:ext cx="127" cy="1270000"/>
              </a:xfrm>
              <a:custGeom>
                <a:avLst/>
                <a:gdLst/>
                <a:ahLst/>
                <a:cxnLst/>
                <a:rect r="r" b="b" t="t" l="l"/>
                <a:pathLst>
                  <a:path h="1270000" w="127">
                    <a:moveTo>
                      <a:pt x="0" y="0"/>
                    </a:moveTo>
                    <a:cubicBezTo>
                      <a:pt x="42" y="0"/>
                      <a:pt x="85" y="0"/>
                      <a:pt x="127" y="0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ABABAB"/>
              </a:solidFill>
            </p:spPr>
          </p:sp>
        </p:grpSp>
      </p:grpSp>
      <p:pic>
        <p:nvPicPr>
          <p:cNvPr name="Picture 20" id="2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226677">
            <a:off x="12084162" y="2783701"/>
            <a:ext cx="2089138" cy="2293465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68449">
            <a:off x="10731494" y="592320"/>
            <a:ext cx="2530523" cy="2107235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155922">
            <a:off x="15902284" y="295848"/>
            <a:ext cx="2077299" cy="167317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121281" y="2163003"/>
            <a:ext cx="1309491" cy="1460892"/>
          </a:xfrm>
          <a:prstGeom prst="rect">
            <a:avLst/>
          </a:prstGeom>
        </p:spPr>
      </p:pic>
      <p:pic>
        <p:nvPicPr>
          <p:cNvPr name="Picture 24" id="24"/>
          <p:cNvPicPr>
            <a:picLocks noChangeAspect="true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348728">
            <a:off x="16603436" y="3785763"/>
            <a:ext cx="1311727" cy="1163860"/>
          </a:xfrm>
          <a:prstGeom prst="rect">
            <a:avLst/>
          </a:prstGeom>
        </p:spPr>
      </p:pic>
      <p:pic>
        <p:nvPicPr>
          <p:cNvPr name="Picture 25" id="25"/>
          <p:cNvPicPr>
            <a:picLocks noChangeAspect="true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612121" y="571500"/>
            <a:ext cx="1914929" cy="1810479"/>
          </a:xfrm>
          <a:prstGeom prst="rect">
            <a:avLst/>
          </a:prstGeom>
        </p:spPr>
      </p:pic>
      <p:sp>
        <p:nvSpPr>
          <p:cNvPr name="TextBox 26" id="26"/>
          <p:cNvSpPr txBox="true"/>
          <p:nvPr/>
        </p:nvSpPr>
        <p:spPr>
          <a:xfrm rot="0">
            <a:off x="2842911" y="571500"/>
            <a:ext cx="8007344" cy="1200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pc="119" sz="3999">
                <a:solidFill>
                  <a:srgbClr val="1C2529"/>
                </a:solidFill>
                <a:latin typeface="Libre Franklin Black"/>
              </a:rPr>
              <a:t>We mixed 6 noise types with clean speech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336417" y="3313214"/>
            <a:ext cx="7749741" cy="2108959"/>
            <a:chOff x="0" y="0"/>
            <a:chExt cx="10332988" cy="2811945"/>
          </a:xfrm>
        </p:grpSpPr>
        <p:sp>
          <p:nvSpPr>
            <p:cNvPr name="TextBox 28" id="28"/>
            <p:cNvSpPr txBox="true"/>
            <p:nvPr/>
          </p:nvSpPr>
          <p:spPr>
            <a:xfrm rot="0">
              <a:off x="0" y="-76200"/>
              <a:ext cx="10332988" cy="783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900"/>
                </a:lnSpc>
              </a:pPr>
              <a:r>
                <a:rPr lang="en-US" spc="105" sz="3500">
                  <a:solidFill>
                    <a:srgbClr val="1C2529"/>
                  </a:solidFill>
                  <a:latin typeface="Aileron Heavy"/>
                </a:rPr>
                <a:t>Speech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734860"/>
              <a:ext cx="10332988" cy="2077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pc="27" sz="2800">
                  <a:solidFill>
                    <a:srgbClr val="1C2529"/>
                  </a:solidFill>
                  <a:latin typeface="Aileron Regular"/>
                </a:rPr>
                <a:t>OpenSLR LibriSpeech ASR corpus data which contains corpus of read English speech divided into train (100 hours) and validation (5 hours).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336417" y="5860209"/>
            <a:ext cx="7420501" cy="3730802"/>
            <a:chOff x="0" y="0"/>
            <a:chExt cx="9894001" cy="4974403"/>
          </a:xfrm>
        </p:grpSpPr>
        <p:sp>
          <p:nvSpPr>
            <p:cNvPr name="TextBox 31" id="31"/>
            <p:cNvSpPr txBox="true"/>
            <p:nvPr/>
          </p:nvSpPr>
          <p:spPr>
            <a:xfrm rot="0">
              <a:off x="0" y="-76200"/>
              <a:ext cx="9894001" cy="783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900"/>
                </a:lnSpc>
              </a:pPr>
              <a:r>
                <a:rPr lang="en-US" spc="105" sz="3500">
                  <a:solidFill>
                    <a:srgbClr val="1C2529"/>
                  </a:solidFill>
                  <a:latin typeface="Aileron Heavy"/>
                </a:rPr>
                <a:t>Noise (from Youtube)</a:t>
              </a: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0" y="836743"/>
              <a:ext cx="9894001" cy="41376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pc="27" sz="2799">
                  <a:solidFill>
                    <a:srgbClr val="1C2529"/>
                  </a:solidFill>
                  <a:latin typeface="Aileron Regular Bold"/>
                </a:rPr>
                <a:t>Stationary:</a:t>
              </a:r>
            </a:p>
            <a:p>
              <a:pPr>
                <a:lnSpc>
                  <a:spcPts val="4199"/>
                </a:lnSpc>
              </a:pPr>
              <a:r>
                <a:rPr lang="en-US" spc="12" sz="2799">
                  <a:solidFill>
                    <a:srgbClr val="1C2529"/>
                  </a:solidFill>
                  <a:latin typeface="Arimo"/>
                </a:rPr>
                <a:t> White</a:t>
              </a:r>
            </a:p>
            <a:p>
              <a:pPr>
                <a:lnSpc>
                  <a:spcPts val="4199"/>
                </a:lnSpc>
              </a:pPr>
              <a:r>
                <a:rPr lang="en-US" spc="27" sz="2799">
                  <a:solidFill>
                    <a:srgbClr val="1C2529"/>
                  </a:solidFill>
                  <a:latin typeface="Aileron Regular Bold"/>
                </a:rPr>
                <a:t>Quasi-Stationary:</a:t>
              </a:r>
            </a:p>
            <a:p>
              <a:pPr>
                <a:lnSpc>
                  <a:spcPts val="4199"/>
                </a:lnSpc>
              </a:pPr>
              <a:r>
                <a:rPr lang="en-US" spc="27" sz="2799">
                  <a:solidFill>
                    <a:srgbClr val="1C2529"/>
                  </a:solidFill>
                  <a:latin typeface="Aileron Regular"/>
                </a:rPr>
                <a:t>Siren</a:t>
              </a:r>
            </a:p>
            <a:p>
              <a:pPr>
                <a:lnSpc>
                  <a:spcPts val="4199"/>
                </a:lnSpc>
              </a:pPr>
              <a:r>
                <a:rPr lang="en-US" spc="12" sz="2799">
                  <a:solidFill>
                    <a:srgbClr val="1C2529"/>
                  </a:solidFill>
                  <a:latin typeface="Arimo Bold"/>
                </a:rPr>
                <a:t>Non-Stationary:</a:t>
              </a:r>
            </a:p>
            <a:p>
              <a:pPr>
                <a:lnSpc>
                  <a:spcPts val="4200"/>
                </a:lnSpc>
              </a:pPr>
              <a:r>
                <a:rPr lang="en-US" spc="12" sz="2800">
                  <a:solidFill>
                    <a:srgbClr val="1C2529"/>
                  </a:solidFill>
                  <a:latin typeface="Arimo"/>
                </a:rPr>
                <a:t>Traffic, Baby crying, Dog barking, Diesel truck</a:t>
              </a: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7837386" y="9521105"/>
            <a:ext cx="27364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11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6000"/>
          </a:blip>
          <a:srcRect l="19099" t="0" r="19099" b="0"/>
          <a:stretch>
            <a:fillRect/>
          </a:stretch>
        </p:blipFill>
        <p:spPr>
          <a:xfrm flipH="false" flipV="false" rot="0">
            <a:off x="-386798" y="-292844"/>
            <a:ext cx="10075942" cy="10872689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-849217" y="4974555"/>
            <a:ext cx="10164951" cy="2245546"/>
            <a:chOff x="0" y="0"/>
            <a:chExt cx="13553268" cy="2994062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13553268" cy="2994062"/>
            </a:xfrm>
            <a:prstGeom prst="rect">
              <a:avLst/>
            </a:prstGeom>
            <a:solidFill>
              <a:srgbClr val="FDD05A"/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1812748" y="629621"/>
              <a:ext cx="11140235" cy="18681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279"/>
                </a:lnSpc>
              </a:pPr>
              <a:r>
                <a:rPr lang="en-US" sz="5499">
                  <a:solidFill>
                    <a:srgbClr val="1C2529"/>
                  </a:solidFill>
                  <a:latin typeface="Libre Franklin Black Bold"/>
                </a:rPr>
                <a:t>End-to-End </a:t>
              </a:r>
            </a:p>
            <a:p>
              <a:pPr>
                <a:lnSpc>
                  <a:spcPts val="5279"/>
                </a:lnSpc>
              </a:pPr>
              <a:r>
                <a:rPr lang="en-US" sz="5499">
                  <a:solidFill>
                    <a:srgbClr val="1C2529"/>
                  </a:solidFill>
                  <a:latin typeface="Libre Franklin Black Bold"/>
                </a:rPr>
                <a:t>Speech Enhancement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581059" y="-1678241"/>
            <a:ext cx="3356482" cy="3356482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10489644" y="9522697"/>
            <a:ext cx="1572846" cy="261685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7"/>
          <a:srcRect l="0" t="0" r="0" b="4806"/>
          <a:stretch>
            <a:fillRect/>
          </a:stretch>
        </p:blipFill>
        <p:spPr>
          <a:xfrm flipH="false" flipV="false" rot="0">
            <a:off x="0" y="0"/>
            <a:ext cx="18288000" cy="3944370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10704945" y="4917505"/>
            <a:ext cx="6933204" cy="4866877"/>
            <a:chOff x="0" y="0"/>
            <a:chExt cx="9244272" cy="648916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0"/>
              <a:ext cx="9244272" cy="745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00"/>
                </a:lnSpc>
              </a:pPr>
              <a:r>
                <a:rPr lang="en-US" spc="35" sz="3200">
                  <a:solidFill>
                    <a:srgbClr val="FDD05A"/>
                  </a:solidFill>
                  <a:latin typeface="Aileron Heavy Bold"/>
                </a:rPr>
                <a:t>PyTorch Data Pipeline Modules</a:t>
              </a:r>
            </a:p>
          </p:txBody>
        </p:sp>
        <p:grpSp>
          <p:nvGrpSpPr>
            <p:cNvPr name="Group 11" id="11"/>
            <p:cNvGrpSpPr/>
            <p:nvPr/>
          </p:nvGrpSpPr>
          <p:grpSpPr>
            <a:xfrm rot="0">
              <a:off x="172739" y="1377305"/>
              <a:ext cx="489181" cy="489181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  <p:grpSp>
          <p:nvGrpSpPr>
            <p:cNvPr name="Group 13" id="13"/>
            <p:cNvGrpSpPr/>
            <p:nvPr/>
          </p:nvGrpSpPr>
          <p:grpSpPr>
            <a:xfrm rot="0">
              <a:off x="172739" y="2126113"/>
              <a:ext cx="489181" cy="489181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  <p:grpSp>
          <p:nvGrpSpPr>
            <p:cNvPr name="Group 15" id="15"/>
            <p:cNvGrpSpPr/>
            <p:nvPr/>
          </p:nvGrpSpPr>
          <p:grpSpPr>
            <a:xfrm rot="0">
              <a:off x="172739" y="2903559"/>
              <a:ext cx="489181" cy="489181"/>
              <a:chOff x="0" y="0"/>
              <a:chExt cx="6350000" cy="6350000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  <p:grpSp>
          <p:nvGrpSpPr>
            <p:cNvPr name="Group 17" id="17"/>
            <p:cNvGrpSpPr/>
            <p:nvPr/>
          </p:nvGrpSpPr>
          <p:grpSpPr>
            <a:xfrm rot="0">
              <a:off x="172739" y="3630919"/>
              <a:ext cx="489181" cy="489181"/>
              <a:chOff x="0" y="0"/>
              <a:chExt cx="6350000" cy="6350000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  <p:grpSp>
          <p:nvGrpSpPr>
            <p:cNvPr name="Group 19" id="19"/>
            <p:cNvGrpSpPr/>
            <p:nvPr/>
          </p:nvGrpSpPr>
          <p:grpSpPr>
            <a:xfrm rot="0">
              <a:off x="172739" y="4418725"/>
              <a:ext cx="489181" cy="489181"/>
              <a:chOff x="0" y="0"/>
              <a:chExt cx="6350000" cy="6350000"/>
            </a:xfrm>
          </p:grpSpPr>
          <p:sp>
            <p:nvSpPr>
              <p:cNvPr name="Freeform 20" id="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  <p:grpSp>
          <p:nvGrpSpPr>
            <p:cNvPr name="Group 21" id="21"/>
            <p:cNvGrpSpPr/>
            <p:nvPr/>
          </p:nvGrpSpPr>
          <p:grpSpPr>
            <a:xfrm rot="0">
              <a:off x="172739" y="5190638"/>
              <a:ext cx="489181" cy="489181"/>
              <a:chOff x="0" y="0"/>
              <a:chExt cx="6350000" cy="6350000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940136" y="1166599"/>
              <a:ext cx="8304136" cy="53225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pc="30" sz="3000">
                  <a:solidFill>
                    <a:srgbClr val="E6DCCA"/>
                  </a:solidFill>
                  <a:latin typeface="Arimo"/>
                </a:rPr>
                <a:t>Read clean speech and noise</a:t>
              </a:r>
            </a:p>
            <a:p>
              <a:pPr>
                <a:lnSpc>
                  <a:spcPts val="4500"/>
                </a:lnSpc>
              </a:pPr>
              <a:r>
                <a:rPr lang="en-US" spc="30" sz="3000">
                  <a:solidFill>
                    <a:srgbClr val="E6DCCA"/>
                  </a:solidFill>
                  <a:latin typeface="Arimo"/>
                </a:rPr>
                <a:t>Generate noisy speech</a:t>
              </a:r>
            </a:p>
            <a:p>
              <a:pPr>
                <a:lnSpc>
                  <a:spcPts val="4500"/>
                </a:lnSpc>
              </a:pPr>
              <a:r>
                <a:rPr lang="en-US" spc="30" sz="3000">
                  <a:solidFill>
                    <a:srgbClr val="E6DCCA"/>
                  </a:solidFill>
                  <a:latin typeface="Arimo"/>
                </a:rPr>
                <a:t>Apply STFT</a:t>
              </a:r>
            </a:p>
            <a:p>
              <a:pPr>
                <a:lnSpc>
                  <a:spcPts val="4500"/>
                </a:lnSpc>
              </a:pPr>
              <a:r>
                <a:rPr lang="en-US" spc="30" sz="3000">
                  <a:solidFill>
                    <a:srgbClr val="E6DCCA"/>
                  </a:solidFill>
                  <a:latin typeface="Arimo"/>
                </a:rPr>
                <a:t>Perform Sliding Window</a:t>
              </a:r>
            </a:p>
            <a:p>
              <a:pPr>
                <a:lnSpc>
                  <a:spcPts val="4500"/>
                </a:lnSpc>
              </a:pPr>
              <a:r>
                <a:rPr lang="en-US" spc="30" sz="3000">
                  <a:solidFill>
                    <a:srgbClr val="E6DCCA"/>
                  </a:solidFill>
                  <a:latin typeface="Arimo"/>
                </a:rPr>
                <a:t>Fit Speech Enhancement Model</a:t>
              </a:r>
            </a:p>
            <a:p>
              <a:pPr>
                <a:lnSpc>
                  <a:spcPts val="4500"/>
                </a:lnSpc>
              </a:pPr>
              <a:r>
                <a:rPr lang="en-US" spc="30" sz="3000">
                  <a:solidFill>
                    <a:srgbClr val="E6DCCA"/>
                  </a:solidFill>
                  <a:latin typeface="Arimo"/>
                </a:rPr>
                <a:t>Recover speech using ISTFT</a:t>
              </a:r>
            </a:p>
            <a:p>
              <a:pPr>
                <a:lnSpc>
                  <a:spcPts val="4800"/>
                </a:lnSpc>
              </a:pP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305014" y="1393719"/>
              <a:ext cx="201216" cy="418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Aileron Regular Bold"/>
                </a:rPr>
                <a:t>1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316722" y="2142528"/>
              <a:ext cx="201216" cy="418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Aileron Regular Bold"/>
                </a:rPr>
                <a:t>2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316722" y="2919974"/>
              <a:ext cx="201216" cy="418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Aileron Regular Bold"/>
                </a:rPr>
                <a:t>3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316722" y="3647333"/>
              <a:ext cx="201216" cy="418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Aileron Regular Bold"/>
                </a:rPr>
                <a:t>4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316722" y="4435139"/>
              <a:ext cx="201216" cy="418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Aileron Regular Bold"/>
                </a:rPr>
                <a:t>5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316722" y="5207052"/>
              <a:ext cx="201216" cy="418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Aileron Regular Bold"/>
                </a:rPr>
                <a:t>6</a:t>
              </a:r>
            </a:p>
          </p:txBody>
        </p:sp>
      </p:grpSp>
      <p:pic>
        <p:nvPicPr>
          <p:cNvPr name="Picture 30" id="30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266542" y="801545"/>
            <a:ext cx="1061105" cy="1009014"/>
          </a:xfrm>
          <a:prstGeom prst="rect">
            <a:avLst/>
          </a:prstGeom>
        </p:spPr>
      </p:pic>
      <p:sp>
        <p:nvSpPr>
          <p:cNvPr name="TextBox 31" id="31"/>
          <p:cNvSpPr txBox="true"/>
          <p:nvPr/>
        </p:nvSpPr>
        <p:spPr>
          <a:xfrm rot="0">
            <a:off x="17820817" y="9521105"/>
            <a:ext cx="306784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12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7842830" y="-193888"/>
            <a:ext cx="10788271" cy="10674775"/>
          </a:xfrm>
          <a:prstGeom prst="rect">
            <a:avLst/>
          </a:prstGeom>
          <a:solidFill>
            <a:srgbClr val="FDD05A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9135243" y="1038225"/>
            <a:ext cx="8783430" cy="140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9"/>
              </a:lnSpc>
            </a:pPr>
            <a:r>
              <a:rPr lang="en-US" spc="164" sz="5499">
                <a:solidFill>
                  <a:srgbClr val="1C2529"/>
                </a:solidFill>
                <a:latin typeface="Libre Franklin Black"/>
              </a:rPr>
              <a:t>Feature Engineering</a:t>
            </a:r>
          </a:p>
          <a:p>
            <a:pPr>
              <a:lnSpc>
                <a:spcPts val="4680"/>
              </a:lnSpc>
            </a:pPr>
            <a:r>
              <a:rPr lang="en-US" spc="117" sz="3900">
                <a:solidFill>
                  <a:srgbClr val="1C2529"/>
                </a:solidFill>
                <a:latin typeface="Libre Franklin Black"/>
              </a:rPr>
              <a:t>- Fourier Transform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174937" y="3850641"/>
            <a:ext cx="8124057" cy="2585717"/>
            <a:chOff x="0" y="0"/>
            <a:chExt cx="10832075" cy="344762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76200"/>
              <a:ext cx="10832075" cy="7611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pc="101" sz="3400">
                  <a:solidFill>
                    <a:srgbClr val="1C2529"/>
                  </a:solidFill>
                  <a:latin typeface="Aileron Heavy"/>
                </a:rPr>
                <a:t>Parameter of STFT: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253698"/>
              <a:ext cx="10832075" cy="2193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47698" indent="-323849" lvl="1">
                <a:lnSpc>
                  <a:spcPts val="4499"/>
                </a:lnSpc>
                <a:buFont typeface="Arial"/>
                <a:buChar char="•"/>
              </a:pPr>
              <a:r>
                <a:rPr lang="en-US" spc="29" sz="2999">
                  <a:solidFill>
                    <a:srgbClr val="1C2529"/>
                  </a:solidFill>
                  <a:latin typeface="Aileron Regular"/>
                </a:rPr>
                <a:t>Window Length: 512 (32 ms)</a:t>
              </a:r>
            </a:p>
            <a:p>
              <a:pPr marL="647698" indent="-323849" lvl="1">
                <a:lnSpc>
                  <a:spcPts val="4499"/>
                </a:lnSpc>
                <a:buFont typeface="Arial"/>
                <a:buChar char="•"/>
              </a:pPr>
              <a:r>
                <a:rPr lang="en-US" spc="13" sz="2999">
                  <a:solidFill>
                    <a:srgbClr val="1C2529"/>
                  </a:solidFill>
                  <a:latin typeface="Arimo"/>
                </a:rPr>
                <a:t>Number of FFT: 512 </a:t>
              </a:r>
            </a:p>
            <a:p>
              <a:pPr marL="647700" indent="-323850" lvl="1">
                <a:lnSpc>
                  <a:spcPts val="4500"/>
                </a:lnSpc>
                <a:buFont typeface="Arial"/>
                <a:buChar char="•"/>
              </a:pPr>
              <a:r>
                <a:rPr lang="en-US" spc="13" sz="3000">
                  <a:solidFill>
                    <a:srgbClr val="1C2529"/>
                  </a:solidFill>
                  <a:latin typeface="Arimo"/>
                </a:rPr>
                <a:t>Hop Length: 128 (8 ms)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767440" y="8282933"/>
            <a:ext cx="2776523" cy="2776523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054809" y="-402280"/>
            <a:ext cx="2060645" cy="2060645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126195" y="2486671"/>
            <a:ext cx="2776523" cy="2776523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9144000" y="7099839"/>
            <a:ext cx="8124057" cy="2631437"/>
            <a:chOff x="0" y="0"/>
            <a:chExt cx="10832075" cy="350858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76200"/>
              <a:ext cx="10832075" cy="23613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pc="101" sz="3400">
                  <a:solidFill>
                    <a:srgbClr val="1C2529"/>
                  </a:solidFill>
                  <a:latin typeface="Aileron Heavy"/>
                </a:rPr>
                <a:t>Transform speech to magnitude (real-valued) and phase (complex-valued)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853898"/>
              <a:ext cx="10832075" cy="6546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</a:p>
          </p:txBody>
        </p:sp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472513" y="1147549"/>
            <a:ext cx="6915120" cy="7991903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9135243" y="2659127"/>
            <a:ext cx="1761600" cy="293090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7823297" y="9521105"/>
            <a:ext cx="30182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1C2529"/>
                </a:solidFill>
                <a:latin typeface="Bakerie Bold"/>
              </a:rPr>
              <a:t>13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D0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24115" y="8268980"/>
            <a:ext cx="3708260" cy="370826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8809944" y="-499022"/>
            <a:ext cx="10869212" cy="10869212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19946" y="1038225"/>
            <a:ext cx="8899791" cy="139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9"/>
              </a:lnSpc>
            </a:pPr>
            <a:r>
              <a:rPr lang="en-US" spc="164" sz="5499">
                <a:solidFill>
                  <a:srgbClr val="1C2529"/>
                </a:solidFill>
                <a:latin typeface="Libre Franklin Black"/>
              </a:rPr>
              <a:t>Feature Engineering</a:t>
            </a:r>
          </a:p>
          <a:p>
            <a:pPr>
              <a:lnSpc>
                <a:spcPts val="4560"/>
              </a:lnSpc>
            </a:pPr>
            <a:r>
              <a:rPr lang="en-US" spc="114" sz="3800">
                <a:solidFill>
                  <a:srgbClr val="1C2529"/>
                </a:solidFill>
                <a:latin typeface="Libre Franklin Black"/>
              </a:rPr>
              <a:t>- Sliding Window &amp; Masking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3570955" y="8965210"/>
            <a:ext cx="1761600" cy="29309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8994550" y="1728788"/>
            <a:ext cx="9164244" cy="2180312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8994550" y="4516734"/>
            <a:ext cx="9164244" cy="4448477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563617">
            <a:off x="16943887" y="8776532"/>
            <a:ext cx="2060645" cy="2060645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1208662" y="4152795"/>
            <a:ext cx="7601283" cy="1565578"/>
            <a:chOff x="0" y="0"/>
            <a:chExt cx="10135044" cy="2087438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76200"/>
              <a:ext cx="10135044" cy="7611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pc="101" sz="3400">
                  <a:solidFill>
                    <a:srgbClr val="1C2529"/>
                  </a:solidFill>
                  <a:latin typeface="Aileron Heavy"/>
                </a:rPr>
                <a:t>Sliding Window: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743778"/>
              <a:ext cx="10135044" cy="13436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04519" indent="-302260" lvl="1">
                <a:lnSpc>
                  <a:spcPts val="4199"/>
                </a:lnSpc>
                <a:buFont typeface="Arial"/>
                <a:buChar char="•"/>
              </a:pPr>
              <a:r>
                <a:rPr lang="en-US" spc="27" sz="2799">
                  <a:solidFill>
                    <a:srgbClr val="1C2529"/>
                  </a:solidFill>
                  <a:latin typeface="Aileron Regular"/>
                </a:rPr>
                <a:t>Fix time dimension</a:t>
              </a:r>
            </a:p>
            <a:p>
              <a:pPr algn="just" marL="604520" indent="-302260" lvl="1">
                <a:lnSpc>
                  <a:spcPts val="4200"/>
                </a:lnSpc>
                <a:buFont typeface="Arial"/>
                <a:buChar char="•"/>
              </a:pPr>
              <a:r>
                <a:rPr lang="en-US" spc="12" sz="2800">
                  <a:solidFill>
                    <a:srgbClr val="1C2529"/>
                  </a:solidFill>
                  <a:latin typeface="Arimo"/>
                </a:rPr>
                <a:t>Create temporal context as model inputs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208662" y="6388821"/>
            <a:ext cx="6207220" cy="1565578"/>
            <a:chOff x="0" y="0"/>
            <a:chExt cx="8276293" cy="2087438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76200"/>
              <a:ext cx="8276293" cy="7611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pc="101" sz="3400">
                  <a:solidFill>
                    <a:srgbClr val="1C2529"/>
                  </a:solidFill>
                  <a:latin typeface="Aileron Heavy"/>
                </a:rPr>
                <a:t>Ideal Ratio Mask (IRM):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743778"/>
              <a:ext cx="8276293" cy="13436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04519" indent="-302260" lvl="1">
                <a:lnSpc>
                  <a:spcPts val="4199"/>
                </a:lnSpc>
                <a:buFont typeface="Arial"/>
                <a:buChar char="•"/>
              </a:pPr>
              <a:r>
                <a:rPr lang="en-US" spc="27" sz="2799">
                  <a:solidFill>
                    <a:srgbClr val="1C2529"/>
                  </a:solidFill>
                  <a:latin typeface="Aileron Regular"/>
                </a:rPr>
                <a:t>Label of the model</a:t>
              </a:r>
            </a:p>
            <a:p>
              <a:pPr algn="just" marL="604520" indent="-302260" lvl="1">
                <a:lnSpc>
                  <a:spcPts val="4200"/>
                </a:lnSpc>
                <a:buFont typeface="Arial"/>
                <a:buChar char="•"/>
              </a:pPr>
              <a:r>
                <a:rPr lang="en-US" spc="12" sz="2800">
                  <a:solidFill>
                    <a:srgbClr val="1C2529"/>
                  </a:solidFill>
                  <a:latin typeface="Arimo"/>
                </a:rPr>
                <a:t>Smoothed version of IBM</a:t>
              </a:r>
            </a:p>
          </p:txBody>
        </p:sp>
      </p:grpSp>
      <p:pic>
        <p:nvPicPr>
          <p:cNvPr name="Picture 15" id="15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1019946" y="2672399"/>
            <a:ext cx="1761600" cy="293090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17823694" y="9521105"/>
            <a:ext cx="30103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1C2529"/>
                </a:solidFill>
                <a:latin typeface="Bakerie Bold"/>
              </a:rPr>
              <a:t>14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1028700"/>
            <a:ext cx="7084372" cy="3334437"/>
          </a:xfrm>
          <a:prstGeom prst="rect">
            <a:avLst/>
          </a:prstGeom>
          <a:solidFill>
            <a:srgbClr val="FDD05A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503864" y="1610068"/>
            <a:ext cx="6134043" cy="2019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49"/>
              </a:lnSpc>
            </a:pPr>
            <a:r>
              <a:rPr lang="en-US" spc="164" sz="5499">
                <a:solidFill>
                  <a:srgbClr val="1C2529"/>
                </a:solidFill>
                <a:latin typeface="Libre Franklin Black"/>
              </a:rPr>
              <a:t>What the Basic Model Looks like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75451" y="8751372"/>
            <a:ext cx="3603677" cy="3603677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681271" y="5405185"/>
            <a:ext cx="2234158" cy="2234158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7953832" y="9805968"/>
            <a:ext cx="1572846" cy="261685"/>
            <a:chOff x="0" y="0"/>
            <a:chExt cx="2097128" cy="348914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41764" r="1443" b="41837"/>
            <a:stretch>
              <a:fillRect/>
            </a:stretch>
          </p:blipFill>
          <p:spPr>
            <a:xfrm flipH="false" flipV="false" rot="0">
              <a:off x="0" y="0"/>
              <a:ext cx="2097128" cy="348914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8"/>
            <a:srcRect l="0" t="0" r="0" b="0"/>
            <a:stretch>
              <a:fillRect/>
            </a:stretch>
          </p:blipFill>
          <p:spPr>
            <a:xfrm flipH="false" flipV="false" rot="0">
              <a:off x="341847" y="0"/>
              <a:ext cx="1413434" cy="348914"/>
            </a:xfrm>
            <a:prstGeom prst="rect">
              <a:avLst/>
            </a:prstGeom>
          </p:spPr>
        </p:pic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9"/>
          <a:srcRect l="0" t="496" r="0" b="496"/>
          <a:stretch>
            <a:fillRect/>
          </a:stretch>
        </p:blipFill>
        <p:spPr>
          <a:xfrm flipH="false" flipV="false" rot="0">
            <a:off x="1028700" y="4528404"/>
            <a:ext cx="7099410" cy="4729896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8740255" y="0"/>
            <a:ext cx="9547745" cy="10287000"/>
            <a:chOff x="0" y="0"/>
            <a:chExt cx="12730326" cy="13716000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10">
              <a:alphaModFix amt="30000"/>
            </a:blip>
            <a:srcRect l="20460" t="0" r="17644" b="0"/>
            <a:stretch>
              <a:fillRect/>
            </a:stretch>
          </p:blipFill>
          <p:spPr>
            <a:xfrm flipH="false" flipV="false" rot="0">
              <a:off x="0" y="0"/>
              <a:ext cx="12730326" cy="13716000"/>
            </a:xfrm>
            <a:prstGeom prst="rect">
              <a:avLst/>
            </a:prstGeom>
          </p:spPr>
        </p:pic>
        <p:sp>
          <p:nvSpPr>
            <p:cNvPr name="TextBox 12" id="12"/>
            <p:cNvSpPr txBox="true"/>
            <p:nvPr/>
          </p:nvSpPr>
          <p:spPr>
            <a:xfrm rot="0">
              <a:off x="1553993" y="1396628"/>
              <a:ext cx="10087028" cy="8243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311"/>
                </a:lnSpc>
              </a:pPr>
              <a:r>
                <a:rPr lang="en-US" spc="35" sz="3541">
                  <a:solidFill>
                    <a:srgbClr val="E6DCCA"/>
                  </a:solidFill>
                  <a:latin typeface="Aileron Regular Bold"/>
                </a:rPr>
                <a:t>Proposed Model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553993" y="2695143"/>
              <a:ext cx="10087028" cy="66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11612" indent="-305806" lvl="1">
                <a:lnSpc>
                  <a:spcPts val="4249"/>
                </a:lnSpc>
                <a:buFont typeface="Arial"/>
                <a:buChar char="•"/>
              </a:pPr>
              <a:r>
                <a:rPr lang="en-US" spc="28" sz="2832">
                  <a:solidFill>
                    <a:srgbClr val="E6DCCA"/>
                  </a:solidFill>
                  <a:latin typeface="Aileron Regular"/>
                </a:rPr>
                <a:t>Encoder-Decoder based CNN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553993" y="3694588"/>
              <a:ext cx="10087028" cy="8114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311"/>
                </a:lnSpc>
              </a:pPr>
              <a:r>
                <a:rPr lang="en-US" spc="35" sz="3541">
                  <a:solidFill>
                    <a:srgbClr val="E6DCCA"/>
                  </a:solidFill>
                  <a:latin typeface="Aileron Regular Bold"/>
                </a:rPr>
                <a:t>Objective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553993" y="4980255"/>
              <a:ext cx="10087028" cy="13680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11612" indent="-305806" lvl="1">
                <a:lnSpc>
                  <a:spcPts val="4249"/>
                </a:lnSpc>
                <a:buFont typeface="Arial"/>
                <a:buChar char="•"/>
              </a:pPr>
              <a:r>
                <a:rPr lang="en-US" spc="12" sz="2832">
                  <a:solidFill>
                    <a:srgbClr val="E6DCCA"/>
                  </a:solidFill>
                  <a:latin typeface="Arimo"/>
                </a:rPr>
                <a:t>Remove specific noise types</a:t>
              </a:r>
            </a:p>
            <a:p>
              <a:pPr marL="611612" indent="-305806" lvl="1">
                <a:lnSpc>
                  <a:spcPts val="4249"/>
                </a:lnSpc>
                <a:buFont typeface="Arial"/>
                <a:buChar char="•"/>
              </a:pPr>
              <a:r>
                <a:rPr lang="en-US" spc="28" sz="2832">
                  <a:solidFill>
                    <a:srgbClr val="E6DCCA"/>
                  </a:solidFill>
                  <a:latin typeface="Aileron Regular"/>
                </a:rPr>
                <a:t>Lightweight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553993" y="6838202"/>
              <a:ext cx="10087028" cy="8243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311"/>
                </a:lnSpc>
              </a:pPr>
              <a:r>
                <a:rPr lang="en-US" spc="35" sz="3541">
                  <a:solidFill>
                    <a:srgbClr val="E6DCCA"/>
                  </a:solidFill>
                  <a:latin typeface="Aileron Regular Bold"/>
                </a:rPr>
                <a:t>Architecture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553993" y="8136717"/>
              <a:ext cx="10087028" cy="4207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11612" indent="-305806" lvl="1">
                <a:lnSpc>
                  <a:spcPts val="4249"/>
                </a:lnSpc>
                <a:buFont typeface="Arial"/>
                <a:buChar char="•"/>
              </a:pPr>
              <a:r>
                <a:rPr lang="en-US" spc="28" sz="2832">
                  <a:solidFill>
                    <a:srgbClr val="E6DCCA"/>
                  </a:solidFill>
                  <a:latin typeface="Aileron Regular"/>
                </a:rPr>
                <a:t>Encoder Block: </a:t>
              </a:r>
            </a:p>
            <a:p>
              <a:pPr marL="1223223" indent="-407741" lvl="2">
                <a:lnSpc>
                  <a:spcPts val="4249"/>
                </a:lnSpc>
                <a:buFont typeface="Arial"/>
                <a:buChar char="⚬"/>
              </a:pPr>
              <a:r>
                <a:rPr lang="en-US" spc="12" sz="2832">
                  <a:solidFill>
                    <a:srgbClr val="E6DCCA"/>
                  </a:solidFill>
                  <a:latin typeface="Arimo"/>
                </a:rPr>
                <a:t>Conv2d,  BatchNorm, Max-Pooling, and ReLU</a:t>
              </a:r>
            </a:p>
            <a:p>
              <a:pPr marL="611612" indent="-305806" lvl="1">
                <a:lnSpc>
                  <a:spcPts val="4249"/>
                </a:lnSpc>
                <a:buFont typeface="Arial"/>
                <a:buChar char="•"/>
              </a:pPr>
              <a:r>
                <a:rPr lang="en-US" spc="12" sz="2832">
                  <a:solidFill>
                    <a:srgbClr val="E6DCCA"/>
                  </a:solidFill>
                  <a:latin typeface="Arimo"/>
                </a:rPr>
                <a:t>Decoder Block: </a:t>
              </a:r>
            </a:p>
            <a:p>
              <a:pPr marL="1223224" indent="-407741" lvl="2">
                <a:lnSpc>
                  <a:spcPts val="4249"/>
                </a:lnSpc>
                <a:buFont typeface="Arial"/>
                <a:buChar char="⚬"/>
              </a:pPr>
              <a:r>
                <a:rPr lang="en-US" spc="12" sz="2832">
                  <a:solidFill>
                    <a:srgbClr val="E6DCCA"/>
                  </a:solidFill>
                  <a:latin typeface="Arimo"/>
                </a:rPr>
                <a:t>TransposedConv2d,  BatchNorm, and ReLU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7822553" y="9521105"/>
            <a:ext cx="30331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15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D0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286570" y="4700489"/>
            <a:ext cx="18870665" cy="5586511"/>
          </a:xfrm>
          <a:prstGeom prst="rect">
            <a:avLst/>
          </a:prstGeom>
          <a:solidFill>
            <a:srgbClr val="1C2529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2180441" y="5905009"/>
            <a:ext cx="6042239" cy="3177471"/>
            <a:chOff x="0" y="0"/>
            <a:chExt cx="8056318" cy="423662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1206359" y="-76200"/>
              <a:ext cx="6849959" cy="7611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pc="101" sz="3400">
                  <a:solidFill>
                    <a:srgbClr val="FFCC4D"/>
                  </a:solidFill>
                  <a:latin typeface="Aileron Heavy"/>
                </a:rPr>
                <a:t>Hardware limitation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1206359" y="1293403"/>
              <a:ext cx="6849959" cy="2943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47698" indent="-323849" lvl="1">
                <a:lnSpc>
                  <a:spcPts val="4499"/>
                </a:lnSpc>
                <a:buFont typeface="Arial"/>
                <a:buChar char="•"/>
              </a:pPr>
              <a:r>
                <a:rPr lang="en-US" spc="29" sz="2999">
                  <a:solidFill>
                    <a:srgbClr val="E6DCCA"/>
                  </a:solidFill>
                  <a:latin typeface="Aileron Regular"/>
                </a:rPr>
                <a:t>Kernel Size: 3x3</a:t>
              </a:r>
            </a:p>
            <a:p>
              <a:pPr marL="647698" indent="-323849" lvl="1">
                <a:lnSpc>
                  <a:spcPts val="4499"/>
                </a:lnSpc>
                <a:buFont typeface="Arial"/>
                <a:buChar char="•"/>
              </a:pPr>
              <a:r>
                <a:rPr lang="en-US" spc="13" sz="2999">
                  <a:solidFill>
                    <a:srgbClr val="E6DCCA"/>
                  </a:solidFill>
                  <a:latin typeface="Arimo"/>
                </a:rPr>
                <a:t>Conv2d:</a:t>
              </a:r>
            </a:p>
            <a:p>
              <a:pPr marL="1295397" indent="-431799" lvl="2">
                <a:lnSpc>
                  <a:spcPts val="4499"/>
                </a:lnSpc>
                <a:buFont typeface="Arial"/>
                <a:buChar char="⚬"/>
              </a:pPr>
              <a:r>
                <a:rPr lang="en-US" spc="13" sz="2999">
                  <a:solidFill>
                    <a:srgbClr val="E6DCCA"/>
                  </a:solidFill>
                  <a:latin typeface="Arimo"/>
                </a:rPr>
                <a:t>Stride: [1, 1] </a:t>
              </a:r>
            </a:p>
            <a:p>
              <a:pPr marL="1295400" indent="-431800" lvl="2">
                <a:lnSpc>
                  <a:spcPts val="4500"/>
                </a:lnSpc>
                <a:buFont typeface="Arial"/>
                <a:buChar char="⚬"/>
              </a:pPr>
              <a:r>
                <a:rPr lang="en-US" spc="13" sz="3000">
                  <a:solidFill>
                    <a:srgbClr val="E6DCCA"/>
                  </a:solidFill>
                  <a:latin typeface="Arimo"/>
                </a:rPr>
                <a:t>Dilation: 1</a:t>
              </a:r>
            </a:p>
          </p:txBody>
        </p: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647612" cy="647612"/>
            </a:xfrm>
            <a:prstGeom prst="rect">
              <a:avLst/>
            </a:prstGeom>
          </p:spPr>
        </p:pic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78370" y="7853817"/>
            <a:ext cx="4866365" cy="4866365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5400000">
            <a:off x="8121418" y="7707273"/>
            <a:ext cx="1761600" cy="29309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9139238" y="4819967"/>
            <a:ext cx="952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905835" y="5905009"/>
            <a:ext cx="495037" cy="495037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0768684" y="5828809"/>
            <a:ext cx="6633184" cy="599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51"/>
              </a:lnSpc>
            </a:pPr>
            <a:r>
              <a:rPr lang="en-US" spc="103" sz="3465">
                <a:solidFill>
                  <a:srgbClr val="FFCC4D"/>
                </a:solidFill>
                <a:latin typeface="Aileron Heavy"/>
              </a:rPr>
              <a:t>Efficient UNet-128 parameter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68684" y="6873495"/>
            <a:ext cx="6303496" cy="2270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60138" indent="-330069" lvl="1">
              <a:lnSpc>
                <a:spcPts val="4586"/>
              </a:lnSpc>
              <a:buFont typeface="Arial"/>
              <a:buChar char="•"/>
            </a:pPr>
            <a:r>
              <a:rPr lang="en-US" spc="30" sz="3057">
                <a:solidFill>
                  <a:srgbClr val="E6DCCA"/>
                </a:solidFill>
                <a:latin typeface="Aileron Regular"/>
              </a:rPr>
              <a:t>5 encoder blocks</a:t>
            </a:r>
          </a:p>
          <a:p>
            <a:pPr marL="660138" indent="-330069" lvl="1">
              <a:lnSpc>
                <a:spcPts val="4586"/>
              </a:lnSpc>
              <a:buFont typeface="Arial"/>
              <a:buChar char="•"/>
            </a:pPr>
            <a:r>
              <a:rPr lang="en-US" spc="14" sz="3057">
                <a:solidFill>
                  <a:srgbClr val="E6DCCA"/>
                </a:solidFill>
                <a:latin typeface="Arimo"/>
              </a:rPr>
              <a:t>5 decoder blocks</a:t>
            </a:r>
          </a:p>
          <a:p>
            <a:pPr marL="660138" indent="-330069" lvl="1">
              <a:lnSpc>
                <a:spcPts val="4586"/>
              </a:lnSpc>
              <a:buFont typeface="Arial"/>
              <a:buChar char="•"/>
            </a:pPr>
            <a:r>
              <a:rPr lang="en-US" spc="14" sz="3057">
                <a:solidFill>
                  <a:srgbClr val="E6DCCA"/>
                </a:solidFill>
                <a:latin typeface="Arimo"/>
              </a:rPr>
              <a:t>Max channel size: 256</a:t>
            </a:r>
          </a:p>
          <a:p>
            <a:pPr marL="660140" indent="-330070" lvl="1">
              <a:lnSpc>
                <a:spcPts val="4586"/>
              </a:lnSpc>
              <a:buFont typeface="Arial"/>
              <a:buChar char="•"/>
            </a:pPr>
            <a:r>
              <a:rPr lang="en-US" spc="14" sz="3057">
                <a:solidFill>
                  <a:srgbClr val="E6DCCA"/>
                </a:solidFill>
                <a:latin typeface="Arimo"/>
              </a:rPr>
              <a:t>Kernel size: 3x3</a:t>
            </a:r>
          </a:p>
        </p:txBody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8">
            <a:alphaModFix amt="90000"/>
          </a:blip>
          <a:srcRect l="0" t="0" r="0" b="0"/>
          <a:stretch>
            <a:fillRect/>
          </a:stretch>
        </p:blipFill>
        <p:spPr>
          <a:xfrm flipH="false" flipV="false" rot="0">
            <a:off x="7591361" y="373845"/>
            <a:ext cx="10393549" cy="4014508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441098" y="2182662"/>
            <a:ext cx="698331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Aileron Regular"/>
              </a:rPr>
              <a:t>Efficient UNet-128 parameters based on MAX78000 hardware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408865" y="1665584"/>
            <a:ext cx="928357" cy="154457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450686" y="721292"/>
            <a:ext cx="6964137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9"/>
              </a:lnSpc>
            </a:pPr>
            <a:r>
              <a:rPr lang="en-US" spc="164" sz="5499">
                <a:solidFill>
                  <a:srgbClr val="1C2529"/>
                </a:solidFill>
                <a:latin typeface="Libre Franklin Black"/>
              </a:rPr>
              <a:t>Final Model Details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822355" y="9521105"/>
            <a:ext cx="30370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16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96336" y="7771058"/>
            <a:ext cx="4590647" cy="459064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388089" y="472436"/>
            <a:ext cx="1761600" cy="29309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6760214" y="0"/>
            <a:ext cx="3437263" cy="10287000"/>
            <a:chOff x="0" y="0"/>
            <a:chExt cx="4583018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6"/>
            <a:srcRect l="31954" t="0" r="0" b="0"/>
            <a:stretch>
              <a:fillRect/>
            </a:stretch>
          </p:blipFill>
          <p:spPr>
            <a:xfrm>
              <a:off x="0" y="0"/>
              <a:ext cx="4583018" cy="4487333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7"/>
            <a:srcRect l="15977" t="0" r="15977" b="0"/>
            <a:stretch>
              <a:fillRect/>
            </a:stretch>
          </p:blipFill>
          <p:spPr>
            <a:xfrm>
              <a:off x="0" y="4614333"/>
              <a:ext cx="4583018" cy="4487333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8"/>
            <a:srcRect l="8827" t="0" r="8827" b="0"/>
            <a:stretch>
              <a:fillRect/>
            </a:stretch>
          </p:blipFill>
          <p:spPr>
            <a:xfrm>
              <a:off x="0" y="9228667"/>
              <a:ext cx="4583018" cy="4487333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0732506" y="1028700"/>
            <a:ext cx="6526794" cy="2877149"/>
            <a:chOff x="0" y="0"/>
            <a:chExt cx="8702392" cy="3836198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104775"/>
              <a:ext cx="8702392" cy="815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250"/>
                </a:lnSpc>
              </a:pPr>
              <a:r>
                <a:rPr lang="en-US" spc="35" sz="3500">
                  <a:solidFill>
                    <a:srgbClr val="E6DCCA"/>
                  </a:solidFill>
                  <a:latin typeface="Aileron Regular Bold"/>
                </a:rPr>
                <a:t>Noise Reduction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240953"/>
              <a:ext cx="8702392" cy="25952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pc="26" sz="2600">
                  <a:solidFill>
                    <a:srgbClr val="E6DCCA"/>
                  </a:solidFill>
                  <a:latin typeface="Aileron Regular"/>
                </a:rPr>
                <a:t>Segmental Signal-to-Noise Ratio (segSNR)</a:t>
              </a:r>
            </a:p>
            <a:p>
              <a:pPr marL="561341" indent="-280670" lvl="1">
                <a:lnSpc>
                  <a:spcPts val="3900"/>
                </a:lnSpc>
                <a:buFont typeface="Arial"/>
                <a:buChar char="•"/>
              </a:pPr>
              <a:r>
                <a:rPr lang="en-US" spc="26" sz="2600">
                  <a:solidFill>
                    <a:srgbClr val="E6DCCA"/>
                  </a:solidFill>
                  <a:latin typeface="Aileron Regular"/>
                </a:rPr>
                <a:t>Signal / Noise</a:t>
              </a:r>
            </a:p>
            <a:p>
              <a:pPr marL="561341" indent="-280670" lvl="1">
                <a:lnSpc>
                  <a:spcPts val="3900"/>
                </a:lnSpc>
                <a:buFont typeface="Arial"/>
                <a:buChar char="•"/>
              </a:pPr>
              <a:r>
                <a:rPr lang="en-US" spc="26" sz="2600">
                  <a:solidFill>
                    <a:srgbClr val="E6DCCA"/>
                  </a:solidFill>
                  <a:latin typeface="Aileron Regular"/>
                </a:rPr>
                <a:t>Higher</a:t>
              </a:r>
              <a:r>
                <a:rPr lang="en-US" spc="26" sz="2600">
                  <a:solidFill>
                    <a:srgbClr val="E6DCCA"/>
                  </a:solidFill>
                  <a:latin typeface="Aileron Regular"/>
                </a:rPr>
                <a:t> segSNR, lower noises</a:t>
              </a:r>
            </a:p>
            <a:p>
              <a:pPr>
                <a:lnSpc>
                  <a:spcPts val="39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732506" y="4322851"/>
            <a:ext cx="7285820" cy="1886549"/>
            <a:chOff x="0" y="0"/>
            <a:chExt cx="9714426" cy="2515398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104775"/>
              <a:ext cx="9714426" cy="815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250"/>
                </a:lnSpc>
              </a:pPr>
              <a:r>
                <a:rPr lang="en-US" spc="35" sz="3500">
                  <a:solidFill>
                    <a:srgbClr val="E6DCCA"/>
                  </a:solidFill>
                  <a:latin typeface="Aileron Regular Bold"/>
                </a:rPr>
                <a:t>Speech Quality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240953"/>
              <a:ext cx="9714426" cy="12744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pc="26" sz="2600">
                  <a:solidFill>
                    <a:srgbClr val="E6DCCA"/>
                  </a:solidFill>
                  <a:latin typeface="Aileron Regular"/>
                </a:rPr>
                <a:t>Perceptual Evaluation of Speech Quality (PESQ)</a:t>
              </a:r>
            </a:p>
            <a:p>
              <a:pPr marL="561340" indent="-280670" lvl="1">
                <a:lnSpc>
                  <a:spcPts val="3900"/>
                </a:lnSpc>
                <a:buFont typeface="Arial"/>
                <a:buChar char="•"/>
              </a:pPr>
              <a:r>
                <a:rPr lang="en-US" spc="26" sz="2600">
                  <a:solidFill>
                    <a:srgbClr val="E6DCCA"/>
                  </a:solidFill>
                  <a:latin typeface="Aileron Regular"/>
                </a:rPr>
                <a:t>From -0.5 (bad) to 4.5 (good)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732506" y="7371751"/>
            <a:ext cx="7166757" cy="1886549"/>
            <a:chOff x="0" y="0"/>
            <a:chExt cx="9555676" cy="2515398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104775"/>
              <a:ext cx="9555676" cy="815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250"/>
                </a:lnSpc>
              </a:pPr>
              <a:r>
                <a:rPr lang="en-US" spc="35" sz="3500">
                  <a:solidFill>
                    <a:srgbClr val="E6DCCA"/>
                  </a:solidFill>
                  <a:latin typeface="Aileron Regular Bold"/>
                </a:rPr>
                <a:t>Speech Intelligibility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240953"/>
              <a:ext cx="9555676" cy="12744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pc="26" sz="2600">
                  <a:solidFill>
                    <a:srgbClr val="E6DCCA"/>
                  </a:solidFill>
                  <a:latin typeface="Aileron Regular"/>
                </a:rPr>
                <a:t>Short-Time Objective Intelligibility (STOI)</a:t>
              </a:r>
              <a:r>
                <a:rPr lang="en-US" spc="12" sz="2600">
                  <a:solidFill>
                    <a:srgbClr val="E6DCCA"/>
                  </a:solidFill>
                  <a:latin typeface="Arimo"/>
                </a:rPr>
                <a:t> </a:t>
              </a:r>
            </a:p>
            <a:p>
              <a:pPr marL="561340" indent="-280670" lvl="1">
                <a:lnSpc>
                  <a:spcPts val="3900"/>
                </a:lnSpc>
                <a:buFont typeface="Arial"/>
                <a:buChar char="•"/>
              </a:pPr>
              <a:r>
                <a:rPr lang="en-US" spc="26" sz="2600">
                  <a:solidFill>
                    <a:srgbClr val="E6DCCA"/>
                  </a:solidFill>
                  <a:latin typeface="Aileron Regular"/>
                </a:rPr>
                <a:t>From 0% (bad) to 100% (good)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388089" y="1259286"/>
            <a:ext cx="6226350" cy="189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E6DCCA"/>
                </a:solidFill>
                <a:latin typeface="Libre Franklin Black"/>
              </a:rPr>
              <a:t>How to Evaluate Speech Properly</a:t>
            </a:r>
          </a:p>
        </p:txBody>
      </p:sp>
      <p:pic>
        <p:nvPicPr>
          <p:cNvPr name="Picture 18" id="1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4558192" y="3612759"/>
            <a:ext cx="1761600" cy="293090"/>
          </a:xfrm>
          <a:prstGeom prst="rect">
            <a:avLst/>
          </a:prstGeom>
        </p:spPr>
      </p:pic>
      <p:sp>
        <p:nvSpPr>
          <p:cNvPr name="TextBox 19" id="19"/>
          <p:cNvSpPr txBox="true"/>
          <p:nvPr/>
        </p:nvSpPr>
        <p:spPr>
          <a:xfrm rot="0">
            <a:off x="17831334" y="9521105"/>
            <a:ext cx="28575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17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575451" y="1459037"/>
            <a:ext cx="8231835" cy="2224038"/>
          </a:xfrm>
          <a:prstGeom prst="rect">
            <a:avLst/>
          </a:prstGeom>
          <a:solidFill>
            <a:srgbClr val="FDD05A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75451" y="8751372"/>
            <a:ext cx="3603677" cy="360367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681271" y="5405185"/>
            <a:ext cx="2234158" cy="223415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575451" y="4153120"/>
            <a:ext cx="8231835" cy="4598252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9526678" y="-320684"/>
            <a:ext cx="10607684" cy="10607684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DD05A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466385" y="2004319"/>
            <a:ext cx="6449968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49"/>
              </a:lnSpc>
            </a:pPr>
            <a:r>
              <a:rPr lang="en-US" spc="164" sz="5499">
                <a:solidFill>
                  <a:srgbClr val="1C2529"/>
                </a:solidFill>
                <a:latin typeface="Libre Franklin Black"/>
              </a:rPr>
              <a:t>U-Net Stands Out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423063" y="2468654"/>
            <a:ext cx="7242305" cy="5873064"/>
            <a:chOff x="0" y="0"/>
            <a:chExt cx="9656406" cy="783075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133350"/>
              <a:ext cx="9656406" cy="5426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49"/>
                </a:lnSpc>
              </a:pPr>
              <a:r>
                <a:rPr lang="en-US" sz="4699">
                  <a:solidFill>
                    <a:srgbClr val="1C2529"/>
                  </a:solidFill>
                  <a:latin typeface="Open Sans Extra Bold Bold"/>
                </a:rPr>
                <a:t>Hypothesis:</a:t>
              </a:r>
            </a:p>
            <a:p>
              <a:pPr>
                <a:lnSpc>
                  <a:spcPts val="5100"/>
                </a:lnSpc>
              </a:pPr>
            </a:p>
            <a:p>
              <a:pPr>
                <a:lnSpc>
                  <a:spcPts val="5100"/>
                </a:lnSpc>
              </a:pPr>
              <a:r>
                <a:rPr lang="en-US" sz="3400">
                  <a:solidFill>
                    <a:srgbClr val="1C2529"/>
                  </a:solidFill>
                  <a:latin typeface="Aileron Regular Bold"/>
                </a:rPr>
                <a:t>U - Net will be small enough to be embedded on Max78000 and achieve required speech enhancement performance.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494700" y="5801291"/>
              <a:ext cx="8386043" cy="2029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04518" indent="-302259" lvl="1">
                <a:lnSpc>
                  <a:spcPts val="4199"/>
                </a:lnSpc>
                <a:buFont typeface="Arial"/>
                <a:buChar char="•"/>
              </a:pPr>
              <a:r>
                <a:rPr lang="en-US" sz="2799">
                  <a:solidFill>
                    <a:srgbClr val="1C2529"/>
                  </a:solidFill>
                  <a:latin typeface="Aileron Regular"/>
                </a:rPr>
                <a:t>Flexible Size</a:t>
              </a:r>
            </a:p>
            <a:p>
              <a:pPr marL="604518" indent="-302259" lvl="1">
                <a:lnSpc>
                  <a:spcPts val="4199"/>
                </a:lnSpc>
                <a:buFont typeface="Arial"/>
                <a:buChar char="•"/>
              </a:pPr>
              <a:r>
                <a:rPr lang="en-US" sz="2799">
                  <a:solidFill>
                    <a:srgbClr val="1C2529"/>
                  </a:solidFill>
                  <a:latin typeface="Aileron Regular"/>
                </a:rPr>
                <a:t>High performance architecture</a:t>
              </a:r>
            </a:p>
            <a:p>
              <a:pPr>
                <a:lnSpc>
                  <a:spcPts val="4199"/>
                </a:lnSpc>
              </a:pPr>
            </a:p>
          </p:txBody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2294746">
            <a:off x="16735321" y="-984559"/>
            <a:ext cx="2776523" cy="2776523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7824823" y="9521105"/>
            <a:ext cx="29877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1C2529"/>
                </a:solidFill>
                <a:latin typeface="Bakerie Bold"/>
              </a:rP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D0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828120" y="8820954"/>
            <a:ext cx="2429001" cy="242900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536280" y="1323433"/>
            <a:ext cx="2127197" cy="212719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5400000">
            <a:off x="334559" y="5650816"/>
            <a:ext cx="1665361" cy="27707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5400000">
            <a:off x="16288081" y="5764551"/>
            <a:ext cx="1665361" cy="277078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942264" y="4624691"/>
            <a:ext cx="2496355" cy="2329329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>
            <a:videoFile r:link="rId11"/>
          </p:nvPr>
        </p:nvPicPr>
        <p:blipFill>
          <a:blip r:embed="rId10">
            <a:alphaModFix amt="9999"/>
          </a:blip>
          <a:stretch>
            <a:fillRect/>
          </a:stretch>
        </p:blipFill>
        <p:spPr>
          <a:xfrm rot="0">
            <a:off x="10962997" y="3609740"/>
            <a:ext cx="7325003" cy="4120314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709605" y="4232924"/>
            <a:ext cx="2868791" cy="2889808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4143553" y="461420"/>
            <a:ext cx="10386842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99"/>
              </a:lnSpc>
            </a:pPr>
            <a:r>
              <a:rPr lang="en-US" spc="164" sz="5499">
                <a:solidFill>
                  <a:srgbClr val="1C2529"/>
                </a:solidFill>
                <a:latin typeface="Libre Franklin Black"/>
              </a:rPr>
              <a:t>Clean speech is better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540104" y="4491129"/>
            <a:ext cx="1268689" cy="237339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>
            <a:videoFile r:link="rId16"/>
          </p:nvPr>
        </p:nvPicPr>
        <p:blipFill>
          <a:blip r:embed="rId10">
            <a:alphaModFix amt="9999"/>
          </a:blip>
          <a:stretch>
            <a:fillRect/>
          </a:stretch>
        </p:blipFill>
        <p:spPr>
          <a:xfrm rot="0">
            <a:off x="0" y="3625601"/>
            <a:ext cx="7296806" cy="4104453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7905798" y="9521105"/>
            <a:ext cx="13682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1C2529"/>
                </a:solidFill>
                <a:latin typeface="Bakerie Bold"/>
              </a:rPr>
              <a:t>1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D0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6000"/>
          </a:blip>
          <a:srcRect l="0" t="18186" r="0" b="18186"/>
          <a:stretch>
            <a:fillRect/>
          </a:stretch>
        </p:blipFill>
        <p:spPr>
          <a:xfrm flipH="false" flipV="false" rot="0">
            <a:off x="-316053" y="-233468"/>
            <a:ext cx="18920105" cy="8020435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858725" y="1452628"/>
            <a:ext cx="6711505" cy="5128797"/>
          </a:xfrm>
          <a:prstGeom prst="rect">
            <a:avLst/>
          </a:prstGeom>
          <a:solidFill>
            <a:srgbClr val="1C2529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12951513" y="1599150"/>
            <a:ext cx="1665361" cy="27707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357633" y="-1629136"/>
            <a:ext cx="4354770" cy="435477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946010">
            <a:off x="16051900" y="8681417"/>
            <a:ext cx="2414801" cy="241480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7994449" y="7648428"/>
            <a:ext cx="1665361" cy="277078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9"/>
          <a:srcRect l="0" t="12831" r="0" b="0"/>
          <a:stretch>
            <a:fillRect/>
          </a:stretch>
        </p:blipFill>
        <p:spPr>
          <a:xfrm flipH="false" flipV="false" rot="0">
            <a:off x="8827129" y="5808911"/>
            <a:ext cx="7853888" cy="4233190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9458351" y="548249"/>
            <a:ext cx="6591443" cy="5116950"/>
            <a:chOff x="0" y="0"/>
            <a:chExt cx="2167712" cy="1682799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2167711" cy="1682799"/>
            </a:xfrm>
            <a:custGeom>
              <a:avLst/>
              <a:gdLst/>
              <a:ahLst/>
              <a:cxnLst/>
              <a:rect r="r" b="b" t="t" l="l"/>
              <a:pathLst>
                <a:path h="1682799" w="2167711">
                  <a:moveTo>
                    <a:pt x="0" y="0"/>
                  </a:moveTo>
                  <a:lnTo>
                    <a:pt x="2167711" y="0"/>
                  </a:lnTo>
                  <a:lnTo>
                    <a:pt x="2167711" y="1682799"/>
                  </a:lnTo>
                  <a:lnTo>
                    <a:pt x="0" y="1682799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616738" y="1194162"/>
            <a:ext cx="6274670" cy="4322121"/>
            <a:chOff x="0" y="0"/>
            <a:chExt cx="8366226" cy="5762828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845340" y="5463568"/>
              <a:ext cx="618027" cy="299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22"/>
                </a:lnSpc>
              </a:pPr>
              <a:r>
                <a:rPr lang="en-US" sz="1302">
                  <a:solidFill>
                    <a:srgbClr val="1C2529"/>
                  </a:solidFill>
                  <a:latin typeface="Open Sans Light Bold"/>
                </a:rPr>
                <a:t>Noisy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2030089" y="5463568"/>
              <a:ext cx="1486919" cy="299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22"/>
                </a:lnSpc>
              </a:pPr>
              <a:r>
                <a:rPr lang="en-US" sz="1302">
                  <a:solidFill>
                    <a:srgbClr val="1C2529"/>
                  </a:solidFill>
                  <a:latin typeface="Open Sans Light Bold"/>
                </a:rPr>
                <a:t>CNN Baseline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4070943" y="5463568"/>
              <a:ext cx="643601" cy="299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22"/>
                </a:lnSpc>
              </a:pPr>
              <a:r>
                <a:rPr lang="en-US" sz="1302">
                  <a:solidFill>
                    <a:srgbClr val="1C2529"/>
                  </a:solidFill>
                  <a:latin typeface="Open Sans Light Bold"/>
                </a:rPr>
                <a:t>R-CED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5438258" y="5463568"/>
              <a:ext cx="1147359" cy="299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22"/>
                </a:lnSpc>
              </a:pPr>
              <a:r>
                <a:rPr lang="en-US" sz="1302">
                  <a:solidFill>
                    <a:srgbClr val="1C2529"/>
                  </a:solidFill>
                  <a:latin typeface="Open Sans Light Bold"/>
                </a:rPr>
                <a:t>SimpleNet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7309788" y="5463568"/>
              <a:ext cx="642687" cy="299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22"/>
                </a:lnSpc>
              </a:pPr>
              <a:r>
                <a:rPr lang="en-US" sz="1302">
                  <a:solidFill>
                    <a:srgbClr val="1C2529"/>
                  </a:solidFill>
                  <a:latin typeface="Open Sans Light Bold"/>
                </a:rPr>
                <a:t>U-Net</a:t>
              </a:r>
            </a:p>
          </p:txBody>
        </p:sp>
        <p:grpSp>
          <p:nvGrpSpPr>
            <p:cNvPr name="Group 17" id="17"/>
            <p:cNvGrpSpPr>
              <a:grpSpLocks noChangeAspect="true"/>
            </p:cNvGrpSpPr>
            <p:nvPr/>
          </p:nvGrpSpPr>
          <p:grpSpPr>
            <a:xfrm rot="0">
              <a:off x="419259" y="130580"/>
              <a:ext cx="7946967" cy="5260842"/>
              <a:chOff x="0" y="0"/>
              <a:chExt cx="15539424" cy="10287000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-6350"/>
                <a:ext cx="1553942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5539424">
                    <a:moveTo>
                      <a:pt x="0" y="0"/>
                    </a:moveTo>
                    <a:lnTo>
                      <a:pt x="15539424" y="0"/>
                    </a:lnTo>
                    <a:lnTo>
                      <a:pt x="1553942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1C2529"/>
              </a:solidFill>
            </p:spPr>
          </p:sp>
          <p:sp>
            <p:nvSpPr>
              <p:cNvPr name="Freeform 19" id="19"/>
              <p:cNvSpPr/>
              <p:nvPr/>
            </p:nvSpPr>
            <p:spPr>
              <a:xfrm>
                <a:off x="0" y="2051050"/>
                <a:ext cx="1553942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5539424">
                    <a:moveTo>
                      <a:pt x="0" y="0"/>
                    </a:moveTo>
                    <a:lnTo>
                      <a:pt x="15539424" y="0"/>
                    </a:lnTo>
                    <a:lnTo>
                      <a:pt x="1553942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1C2529"/>
              </a:solidFill>
            </p:spPr>
          </p:sp>
          <p:sp>
            <p:nvSpPr>
              <p:cNvPr name="Freeform 20" id="20"/>
              <p:cNvSpPr/>
              <p:nvPr/>
            </p:nvSpPr>
            <p:spPr>
              <a:xfrm>
                <a:off x="0" y="4108450"/>
                <a:ext cx="1553942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5539424">
                    <a:moveTo>
                      <a:pt x="0" y="0"/>
                    </a:moveTo>
                    <a:lnTo>
                      <a:pt x="15539424" y="0"/>
                    </a:lnTo>
                    <a:lnTo>
                      <a:pt x="1553942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1C2529"/>
              </a:solidFill>
            </p:spPr>
          </p:sp>
          <p:sp>
            <p:nvSpPr>
              <p:cNvPr name="Freeform 21" id="21"/>
              <p:cNvSpPr/>
              <p:nvPr/>
            </p:nvSpPr>
            <p:spPr>
              <a:xfrm>
                <a:off x="0" y="6165850"/>
                <a:ext cx="1553942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5539424">
                    <a:moveTo>
                      <a:pt x="0" y="0"/>
                    </a:moveTo>
                    <a:lnTo>
                      <a:pt x="15539424" y="0"/>
                    </a:lnTo>
                    <a:lnTo>
                      <a:pt x="1553942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1C2529"/>
              </a:solidFill>
            </p:spPr>
          </p:sp>
          <p:sp>
            <p:nvSpPr>
              <p:cNvPr name="Freeform 22" id="22"/>
              <p:cNvSpPr/>
              <p:nvPr/>
            </p:nvSpPr>
            <p:spPr>
              <a:xfrm>
                <a:off x="0" y="8223250"/>
                <a:ext cx="1553942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5539424">
                    <a:moveTo>
                      <a:pt x="0" y="0"/>
                    </a:moveTo>
                    <a:lnTo>
                      <a:pt x="15539424" y="0"/>
                    </a:lnTo>
                    <a:lnTo>
                      <a:pt x="1553942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1C2529"/>
              </a:solidFill>
            </p:spPr>
          </p:sp>
          <p:sp>
            <p:nvSpPr>
              <p:cNvPr name="Freeform 23" id="23"/>
              <p:cNvSpPr/>
              <p:nvPr/>
            </p:nvSpPr>
            <p:spPr>
              <a:xfrm>
                <a:off x="0" y="10280650"/>
                <a:ext cx="1553942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5539424">
                    <a:moveTo>
                      <a:pt x="0" y="0"/>
                    </a:moveTo>
                    <a:lnTo>
                      <a:pt x="15539424" y="0"/>
                    </a:lnTo>
                    <a:lnTo>
                      <a:pt x="1553942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1C2529"/>
              </a:solidFill>
            </p:spPr>
          </p:sp>
        </p:grpSp>
        <p:sp>
          <p:nvSpPr>
            <p:cNvPr name="TextBox 24" id="24"/>
            <p:cNvSpPr txBox="true"/>
            <p:nvPr/>
          </p:nvSpPr>
          <p:spPr>
            <a:xfrm rot="0">
              <a:off x="0" y="-38100"/>
              <a:ext cx="309014" cy="299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822"/>
                </a:lnSpc>
              </a:pPr>
              <a:r>
                <a:rPr lang="en-US" sz="1302">
                  <a:solidFill>
                    <a:srgbClr val="1C2529"/>
                  </a:solidFill>
                  <a:latin typeface="Open Sans Light Bold"/>
                </a:rPr>
                <a:t>25 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1014068"/>
              <a:ext cx="309014" cy="299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822"/>
                </a:lnSpc>
              </a:pPr>
              <a:r>
                <a:rPr lang="en-US" sz="1302">
                  <a:solidFill>
                    <a:srgbClr val="1C2529"/>
                  </a:solidFill>
                  <a:latin typeface="Open Sans Light Bold"/>
                </a:rPr>
                <a:t>20 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2066237"/>
              <a:ext cx="309014" cy="299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822"/>
                </a:lnSpc>
              </a:pPr>
              <a:r>
                <a:rPr lang="en-US" sz="1302">
                  <a:solidFill>
                    <a:srgbClr val="1C2529"/>
                  </a:solidFill>
                  <a:latin typeface="Open Sans Light Bold"/>
                </a:rPr>
                <a:t>15 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0" y="3118405"/>
              <a:ext cx="309014" cy="299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822"/>
                </a:lnSpc>
              </a:pPr>
              <a:r>
                <a:rPr lang="en-US" sz="1302">
                  <a:solidFill>
                    <a:srgbClr val="1C2529"/>
                  </a:solidFill>
                  <a:latin typeface="Open Sans Light Bold"/>
                </a:rPr>
                <a:t>10 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125838" y="4170574"/>
              <a:ext cx="183176" cy="299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822"/>
                </a:lnSpc>
              </a:pPr>
              <a:r>
                <a:rPr lang="en-US" sz="1302">
                  <a:solidFill>
                    <a:srgbClr val="1C2529"/>
                  </a:solidFill>
                  <a:latin typeface="Open Sans Light Bold"/>
                </a:rPr>
                <a:t>5 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125838" y="5222742"/>
              <a:ext cx="183176" cy="299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822"/>
                </a:lnSpc>
              </a:pPr>
              <a:r>
                <a:rPr lang="en-US" sz="1302">
                  <a:solidFill>
                    <a:srgbClr val="1C2529"/>
                  </a:solidFill>
                  <a:latin typeface="Open Sans Light Bold"/>
                </a:rPr>
                <a:t>0 </a:t>
              </a:r>
            </a:p>
          </p:txBody>
        </p:sp>
        <p:grpSp>
          <p:nvGrpSpPr>
            <p:cNvPr name="Group 30" id="30"/>
            <p:cNvGrpSpPr>
              <a:grpSpLocks noChangeAspect="true"/>
            </p:cNvGrpSpPr>
            <p:nvPr/>
          </p:nvGrpSpPr>
          <p:grpSpPr>
            <a:xfrm rot="0">
              <a:off x="419259" y="130580"/>
              <a:ext cx="7946967" cy="5260842"/>
              <a:chOff x="0" y="0"/>
              <a:chExt cx="15539424" cy="10287000"/>
            </a:xfrm>
          </p:grpSpPr>
          <p:sp>
            <p:nvSpPr>
              <p:cNvPr name="Freeform 31" id="31"/>
              <p:cNvSpPr/>
              <p:nvPr/>
            </p:nvSpPr>
            <p:spPr>
              <a:xfrm>
                <a:off x="0" y="7857033"/>
                <a:ext cx="2874793" cy="2429967"/>
              </a:xfrm>
              <a:custGeom>
                <a:avLst/>
                <a:gdLst/>
                <a:ahLst/>
                <a:cxnLst/>
                <a:rect r="r" b="b" t="t" l="l"/>
                <a:pathLst>
                  <a:path h="2429967" w="2874793">
                    <a:moveTo>
                      <a:pt x="0" y="2429967"/>
                    </a:moveTo>
                    <a:lnTo>
                      <a:pt x="0" y="229983"/>
                    </a:lnTo>
                    <a:lnTo>
                      <a:pt x="0" y="229983"/>
                    </a:lnTo>
                    <a:cubicBezTo>
                      <a:pt x="0" y="168988"/>
                      <a:pt x="24230" y="110491"/>
                      <a:pt x="67361" y="67361"/>
                    </a:cubicBezTo>
                    <a:cubicBezTo>
                      <a:pt x="110491" y="24230"/>
                      <a:pt x="168988" y="0"/>
                      <a:pt x="229983" y="0"/>
                    </a:cubicBezTo>
                    <a:lnTo>
                      <a:pt x="2644810" y="0"/>
                    </a:lnTo>
                    <a:cubicBezTo>
                      <a:pt x="2705805" y="0"/>
                      <a:pt x="2764303" y="24230"/>
                      <a:pt x="2807433" y="67361"/>
                    </a:cubicBezTo>
                    <a:cubicBezTo>
                      <a:pt x="2850563" y="110491"/>
                      <a:pt x="2874793" y="168988"/>
                      <a:pt x="2874793" y="229983"/>
                    </a:cubicBezTo>
                    <a:lnTo>
                      <a:pt x="2874793" y="2429967"/>
                    </a:lnTo>
                    <a:close/>
                  </a:path>
                </a:pathLst>
              </a:custGeom>
              <a:solidFill>
                <a:srgbClr val="4D9E4D"/>
              </a:solidFill>
            </p:spPr>
          </p:sp>
          <p:sp>
            <p:nvSpPr>
              <p:cNvPr name="Freeform 32" id="32"/>
              <p:cNvSpPr/>
              <p:nvPr/>
            </p:nvSpPr>
            <p:spPr>
              <a:xfrm>
                <a:off x="3166158" y="5256479"/>
                <a:ext cx="2874794" cy="5030521"/>
              </a:xfrm>
              <a:custGeom>
                <a:avLst/>
                <a:gdLst/>
                <a:ahLst/>
                <a:cxnLst/>
                <a:rect r="r" b="b" t="t" l="l"/>
                <a:pathLst>
                  <a:path h="5030521" w="2874794">
                    <a:moveTo>
                      <a:pt x="0" y="5030521"/>
                    </a:moveTo>
                    <a:lnTo>
                      <a:pt x="0" y="229984"/>
                    </a:lnTo>
                    <a:cubicBezTo>
                      <a:pt x="0" y="168988"/>
                      <a:pt x="24230" y="110491"/>
                      <a:pt x="67360" y="67361"/>
                    </a:cubicBezTo>
                    <a:cubicBezTo>
                      <a:pt x="110490" y="24230"/>
                      <a:pt x="168988" y="0"/>
                      <a:pt x="229983" y="0"/>
                    </a:cubicBezTo>
                    <a:lnTo>
                      <a:pt x="2644809" y="0"/>
                    </a:lnTo>
                    <a:cubicBezTo>
                      <a:pt x="2705805" y="0"/>
                      <a:pt x="2764302" y="24230"/>
                      <a:pt x="2807432" y="67361"/>
                    </a:cubicBezTo>
                    <a:cubicBezTo>
                      <a:pt x="2850563" y="110491"/>
                      <a:pt x="2874793" y="168988"/>
                      <a:pt x="2874793" y="229984"/>
                    </a:cubicBezTo>
                    <a:lnTo>
                      <a:pt x="2874793" y="5030521"/>
                    </a:lnTo>
                    <a:close/>
                  </a:path>
                </a:pathLst>
              </a:custGeom>
              <a:solidFill>
                <a:srgbClr val="4D9E4D"/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>
                <a:off x="6332315" y="4803851"/>
                <a:ext cx="2874794" cy="5483149"/>
              </a:xfrm>
              <a:custGeom>
                <a:avLst/>
                <a:gdLst/>
                <a:ahLst/>
                <a:cxnLst/>
                <a:rect r="r" b="b" t="t" l="l"/>
                <a:pathLst>
                  <a:path h="5483149" w="2874794">
                    <a:moveTo>
                      <a:pt x="0" y="5483149"/>
                    </a:moveTo>
                    <a:lnTo>
                      <a:pt x="0" y="229984"/>
                    </a:lnTo>
                    <a:cubicBezTo>
                      <a:pt x="0" y="102967"/>
                      <a:pt x="102967" y="0"/>
                      <a:pt x="229984" y="0"/>
                    </a:cubicBezTo>
                    <a:lnTo>
                      <a:pt x="2644810" y="0"/>
                    </a:lnTo>
                    <a:cubicBezTo>
                      <a:pt x="2771826" y="0"/>
                      <a:pt x="2874794" y="102967"/>
                      <a:pt x="2874794" y="229984"/>
                    </a:cubicBezTo>
                    <a:lnTo>
                      <a:pt x="2874794" y="5483149"/>
                    </a:lnTo>
                    <a:close/>
                  </a:path>
                </a:pathLst>
              </a:custGeom>
              <a:solidFill>
                <a:srgbClr val="4D9E4D"/>
              </a:solidFill>
            </p:spPr>
          </p:sp>
          <p:sp>
            <p:nvSpPr>
              <p:cNvPr name="Freeform 34" id="34"/>
              <p:cNvSpPr/>
              <p:nvPr/>
            </p:nvSpPr>
            <p:spPr>
              <a:xfrm>
                <a:off x="9498473" y="3310179"/>
                <a:ext cx="2874794" cy="6976821"/>
              </a:xfrm>
              <a:custGeom>
                <a:avLst/>
                <a:gdLst/>
                <a:ahLst/>
                <a:cxnLst/>
                <a:rect r="r" b="b" t="t" l="l"/>
                <a:pathLst>
                  <a:path h="6976821" w="2874794">
                    <a:moveTo>
                      <a:pt x="0" y="6976821"/>
                    </a:moveTo>
                    <a:lnTo>
                      <a:pt x="0" y="229983"/>
                    </a:lnTo>
                    <a:cubicBezTo>
                      <a:pt x="0" y="102967"/>
                      <a:pt x="102967" y="0"/>
                      <a:pt x="229984" y="0"/>
                    </a:cubicBezTo>
                    <a:lnTo>
                      <a:pt x="2644810" y="0"/>
                    </a:lnTo>
                    <a:cubicBezTo>
                      <a:pt x="2771826" y="0"/>
                      <a:pt x="2874793" y="102967"/>
                      <a:pt x="2874793" y="229983"/>
                    </a:cubicBezTo>
                    <a:lnTo>
                      <a:pt x="2874793" y="6976821"/>
                    </a:lnTo>
                    <a:close/>
                  </a:path>
                </a:pathLst>
              </a:custGeom>
              <a:solidFill>
                <a:srgbClr val="4D9E4D"/>
              </a:solidFill>
            </p:spPr>
          </p:sp>
          <p:sp>
            <p:nvSpPr>
              <p:cNvPr name="Freeform 35" id="35"/>
              <p:cNvSpPr/>
              <p:nvPr/>
            </p:nvSpPr>
            <p:spPr>
              <a:xfrm>
                <a:off x="12664630" y="256997"/>
                <a:ext cx="2874794" cy="10030003"/>
              </a:xfrm>
              <a:custGeom>
                <a:avLst/>
                <a:gdLst/>
                <a:ahLst/>
                <a:cxnLst/>
                <a:rect r="r" b="b" t="t" l="l"/>
                <a:pathLst>
                  <a:path h="10030003" w="2874794">
                    <a:moveTo>
                      <a:pt x="0" y="10030003"/>
                    </a:moveTo>
                    <a:lnTo>
                      <a:pt x="0" y="229984"/>
                    </a:lnTo>
                    <a:cubicBezTo>
                      <a:pt x="0" y="168988"/>
                      <a:pt x="24230" y="110491"/>
                      <a:pt x="67361" y="67361"/>
                    </a:cubicBezTo>
                    <a:cubicBezTo>
                      <a:pt x="110491" y="24230"/>
                      <a:pt x="168988" y="0"/>
                      <a:pt x="229984" y="0"/>
                    </a:cubicBezTo>
                    <a:lnTo>
                      <a:pt x="2644811" y="0"/>
                    </a:lnTo>
                    <a:cubicBezTo>
                      <a:pt x="2771826" y="1"/>
                      <a:pt x="2874794" y="102968"/>
                      <a:pt x="2874794" y="229984"/>
                    </a:cubicBezTo>
                    <a:lnTo>
                      <a:pt x="2874794" y="10030003"/>
                    </a:lnTo>
                    <a:close/>
                  </a:path>
                </a:pathLst>
              </a:custGeom>
              <a:solidFill>
                <a:srgbClr val="4D9E4D"/>
              </a:solidFill>
            </p:spPr>
          </p:sp>
          <p:sp>
            <p:nvSpPr>
              <p:cNvPr name="Freeform 36" id="36"/>
              <p:cNvSpPr/>
              <p:nvPr/>
            </p:nvSpPr>
            <p:spPr>
              <a:xfrm>
                <a:off x="0" y="9453632"/>
                <a:ext cx="2874793" cy="833368"/>
              </a:xfrm>
              <a:custGeom>
                <a:avLst/>
                <a:gdLst/>
                <a:ahLst/>
                <a:cxnLst/>
                <a:rect r="r" b="b" t="t" l="l"/>
                <a:pathLst>
                  <a:path h="833368" w="2874793">
                    <a:moveTo>
                      <a:pt x="0" y="0"/>
                    </a:moveTo>
                    <a:lnTo>
                      <a:pt x="2874793" y="0"/>
                    </a:lnTo>
                    <a:lnTo>
                      <a:pt x="2874793" y="833368"/>
                    </a:lnTo>
                    <a:lnTo>
                      <a:pt x="0" y="833368"/>
                    </a:lnTo>
                    <a:close/>
                  </a:path>
                </a:pathLst>
              </a:custGeom>
              <a:solidFill>
                <a:srgbClr val="B3DEC1"/>
              </a:solidFill>
            </p:spPr>
          </p:sp>
          <p:sp>
            <p:nvSpPr>
              <p:cNvPr name="Freeform 37" id="37"/>
              <p:cNvSpPr/>
              <p:nvPr/>
            </p:nvSpPr>
            <p:spPr>
              <a:xfrm>
                <a:off x="3166158" y="7983920"/>
                <a:ext cx="2874794" cy="2303080"/>
              </a:xfrm>
              <a:custGeom>
                <a:avLst/>
                <a:gdLst/>
                <a:ahLst/>
                <a:cxnLst/>
                <a:rect r="r" b="b" t="t" l="l"/>
                <a:pathLst>
                  <a:path h="2303080" w="2874794">
                    <a:moveTo>
                      <a:pt x="0" y="0"/>
                    </a:moveTo>
                    <a:lnTo>
                      <a:pt x="2874793" y="0"/>
                    </a:lnTo>
                    <a:lnTo>
                      <a:pt x="2874793" y="2303080"/>
                    </a:lnTo>
                    <a:lnTo>
                      <a:pt x="0" y="2303080"/>
                    </a:lnTo>
                    <a:close/>
                  </a:path>
                </a:pathLst>
              </a:custGeom>
              <a:solidFill>
                <a:srgbClr val="B3DEC1"/>
              </a:solidFill>
            </p:spPr>
          </p:sp>
          <p:sp>
            <p:nvSpPr>
              <p:cNvPr name="Freeform 38" id="38"/>
              <p:cNvSpPr/>
              <p:nvPr/>
            </p:nvSpPr>
            <p:spPr>
              <a:xfrm>
                <a:off x="6332315" y="7757584"/>
                <a:ext cx="2874794" cy="2529416"/>
              </a:xfrm>
              <a:custGeom>
                <a:avLst/>
                <a:gdLst/>
                <a:ahLst/>
                <a:cxnLst/>
                <a:rect r="r" b="b" t="t" l="l"/>
                <a:pathLst>
                  <a:path h="2529416" w="2874794">
                    <a:moveTo>
                      <a:pt x="0" y="0"/>
                    </a:moveTo>
                    <a:lnTo>
                      <a:pt x="2874794" y="0"/>
                    </a:lnTo>
                    <a:lnTo>
                      <a:pt x="2874794" y="2529416"/>
                    </a:lnTo>
                    <a:lnTo>
                      <a:pt x="0" y="2529416"/>
                    </a:lnTo>
                    <a:close/>
                  </a:path>
                </a:pathLst>
              </a:custGeom>
              <a:solidFill>
                <a:srgbClr val="B3DEC1"/>
              </a:solidFill>
            </p:spPr>
          </p:sp>
          <p:sp>
            <p:nvSpPr>
              <p:cNvPr name="Freeform 39" id="39"/>
              <p:cNvSpPr/>
              <p:nvPr/>
            </p:nvSpPr>
            <p:spPr>
              <a:xfrm>
                <a:off x="9498473" y="7152784"/>
                <a:ext cx="2874794" cy="3134216"/>
              </a:xfrm>
              <a:custGeom>
                <a:avLst/>
                <a:gdLst/>
                <a:ahLst/>
                <a:cxnLst/>
                <a:rect r="r" b="b" t="t" l="l"/>
                <a:pathLst>
                  <a:path h="3134216" w="2874794">
                    <a:moveTo>
                      <a:pt x="0" y="0"/>
                    </a:moveTo>
                    <a:lnTo>
                      <a:pt x="2874793" y="0"/>
                    </a:lnTo>
                    <a:lnTo>
                      <a:pt x="2874793" y="3134216"/>
                    </a:lnTo>
                    <a:lnTo>
                      <a:pt x="0" y="3134216"/>
                    </a:lnTo>
                    <a:close/>
                  </a:path>
                </a:pathLst>
              </a:custGeom>
              <a:solidFill>
                <a:srgbClr val="B3DEC1"/>
              </a:solidFill>
            </p:spPr>
          </p:sp>
          <p:sp>
            <p:nvSpPr>
              <p:cNvPr name="Freeform 40" id="40"/>
              <p:cNvSpPr/>
              <p:nvPr/>
            </p:nvSpPr>
            <p:spPr>
              <a:xfrm>
                <a:off x="12664630" y="5539630"/>
                <a:ext cx="2874794" cy="4747370"/>
              </a:xfrm>
              <a:custGeom>
                <a:avLst/>
                <a:gdLst/>
                <a:ahLst/>
                <a:cxnLst/>
                <a:rect r="r" b="b" t="t" l="l"/>
                <a:pathLst>
                  <a:path h="4747370" w="2874794">
                    <a:moveTo>
                      <a:pt x="0" y="0"/>
                    </a:moveTo>
                    <a:lnTo>
                      <a:pt x="2874794" y="0"/>
                    </a:lnTo>
                    <a:lnTo>
                      <a:pt x="2874794" y="4747370"/>
                    </a:lnTo>
                    <a:lnTo>
                      <a:pt x="0" y="4747370"/>
                    </a:lnTo>
                    <a:close/>
                  </a:path>
                </a:pathLst>
              </a:custGeom>
              <a:solidFill>
                <a:srgbClr val="B3DEC1"/>
              </a:solidFill>
            </p:spPr>
          </p:sp>
        </p:grpSp>
      </p:grpSp>
      <p:pic>
        <p:nvPicPr>
          <p:cNvPr name="Picture 41" id="41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107324" y="1452628"/>
            <a:ext cx="500617" cy="847198"/>
          </a:xfrm>
          <a:prstGeom prst="rect">
            <a:avLst/>
          </a:prstGeom>
        </p:spPr>
      </p:pic>
      <p:grpSp>
        <p:nvGrpSpPr>
          <p:cNvPr name="Group 42" id="42"/>
          <p:cNvGrpSpPr/>
          <p:nvPr/>
        </p:nvGrpSpPr>
        <p:grpSpPr>
          <a:xfrm rot="0">
            <a:off x="14616873" y="839970"/>
            <a:ext cx="119062" cy="119062"/>
            <a:chOff x="0" y="0"/>
            <a:chExt cx="1913890" cy="1913890"/>
          </a:xfrm>
        </p:grpSpPr>
        <p:sp>
          <p:nvSpPr>
            <p:cNvPr name="Freeform 43" id="4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3E893E"/>
            </a:solidFill>
          </p:spPr>
        </p:sp>
      </p:grpSp>
      <p:sp>
        <p:nvSpPr>
          <p:cNvPr name="TextBox 44" id="44"/>
          <p:cNvSpPr txBox="true"/>
          <p:nvPr/>
        </p:nvSpPr>
        <p:spPr>
          <a:xfrm rot="0">
            <a:off x="626868" y="8240992"/>
            <a:ext cx="7696829" cy="164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9"/>
              </a:lnSpc>
            </a:pPr>
            <a:r>
              <a:rPr lang="en-US" spc="164" sz="5499">
                <a:solidFill>
                  <a:srgbClr val="1C2529"/>
                </a:solidFill>
                <a:latin typeface="Libre Franklin Black"/>
              </a:rPr>
              <a:t>U-Net With Masking Performs The Best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858725" y="1621078"/>
            <a:ext cx="6711505" cy="463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pc="29" sz="2999">
                <a:solidFill>
                  <a:srgbClr val="E6DCCA"/>
                </a:solidFill>
                <a:latin typeface="Aileron Regular Bold"/>
              </a:rPr>
              <a:t> U-Net</a:t>
            </a:r>
          </a:p>
          <a:p>
            <a:pPr marL="1122681" indent="-374227" lvl="2">
              <a:lnSpc>
                <a:spcPts val="3900"/>
              </a:lnSpc>
              <a:buFont typeface="Arial"/>
              <a:buChar char="⚬"/>
            </a:pPr>
            <a:r>
              <a:rPr lang="en-US" spc="26" sz="2600">
                <a:solidFill>
                  <a:srgbClr val="E6DCCA"/>
                </a:solidFill>
                <a:latin typeface="Aileron Regular"/>
              </a:rPr>
              <a:t>Significantly improves all 3 metrics</a:t>
            </a:r>
          </a:p>
          <a:p>
            <a:pPr marL="1122681" indent="-374227" lvl="2">
              <a:lnSpc>
                <a:spcPts val="3900"/>
              </a:lnSpc>
              <a:buFont typeface="Arial"/>
              <a:buChar char="⚬"/>
            </a:pPr>
            <a:r>
              <a:rPr lang="en-US" spc="26" sz="2600">
                <a:solidFill>
                  <a:srgbClr val="E6DCCA"/>
                </a:solidFill>
                <a:latin typeface="Aileron Regular"/>
              </a:rPr>
              <a:t>Benefit from flexible of encoder-decoder architecture and skip-connection</a:t>
            </a:r>
          </a:p>
          <a:p>
            <a:pPr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pc="29" sz="2999">
                <a:solidFill>
                  <a:srgbClr val="E6DCCA"/>
                </a:solidFill>
                <a:latin typeface="Aileron Regular Bold"/>
              </a:rPr>
              <a:t>Mapping Method</a:t>
            </a:r>
            <a:r>
              <a:rPr lang="en-US" spc="29" sz="2999">
                <a:solidFill>
                  <a:srgbClr val="E6DCCA"/>
                </a:solidFill>
                <a:latin typeface="Aileron Regular"/>
              </a:rPr>
              <a:t> </a:t>
            </a:r>
          </a:p>
          <a:p>
            <a:pPr marL="1122681" indent="-374227" lvl="2">
              <a:lnSpc>
                <a:spcPts val="3900"/>
              </a:lnSpc>
              <a:buFont typeface="Arial"/>
              <a:buChar char="⚬"/>
            </a:pPr>
            <a:r>
              <a:rPr lang="en-US" spc="26" sz="2600">
                <a:solidFill>
                  <a:srgbClr val="E6DCCA"/>
                </a:solidFill>
                <a:latin typeface="Aileron Regular"/>
              </a:rPr>
              <a:t>Unclear speech</a:t>
            </a:r>
          </a:p>
          <a:p>
            <a:pPr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pc="29" sz="2999">
                <a:solidFill>
                  <a:srgbClr val="E6DCCA"/>
                </a:solidFill>
                <a:latin typeface="Aileron Regular Bold"/>
              </a:rPr>
              <a:t>Masking Method</a:t>
            </a:r>
          </a:p>
          <a:p>
            <a:pPr marL="1122680" indent="-374227" lvl="2">
              <a:lnSpc>
                <a:spcPts val="3900"/>
              </a:lnSpc>
              <a:buFont typeface="Arial"/>
              <a:buChar char="⚬"/>
            </a:pPr>
            <a:r>
              <a:rPr lang="en-US" spc="29" sz="2600">
                <a:solidFill>
                  <a:srgbClr val="E6DCCA"/>
                </a:solidFill>
                <a:latin typeface="Aileron Regular"/>
              </a:rPr>
              <a:t>Better performance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3724662" y="763611"/>
            <a:ext cx="797781" cy="233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Open Sans Light Bold"/>
              </a:rPr>
              <a:t>Train</a:t>
            </a:r>
          </a:p>
        </p:txBody>
      </p:sp>
      <p:grpSp>
        <p:nvGrpSpPr>
          <p:cNvPr name="Group 47" id="47"/>
          <p:cNvGrpSpPr/>
          <p:nvPr/>
        </p:nvGrpSpPr>
        <p:grpSpPr>
          <a:xfrm rot="0">
            <a:off x="13724662" y="839970"/>
            <a:ext cx="119062" cy="119062"/>
            <a:chOff x="0" y="0"/>
            <a:chExt cx="1913890" cy="1913890"/>
          </a:xfrm>
        </p:grpSpPr>
        <p:sp>
          <p:nvSpPr>
            <p:cNvPr name="Freeform 48" id="48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B3DEC1"/>
            </a:solidFill>
          </p:spPr>
        </p:sp>
      </p:grpSp>
      <p:sp>
        <p:nvSpPr>
          <p:cNvPr name="TextBox 49" id="49"/>
          <p:cNvSpPr txBox="true"/>
          <p:nvPr/>
        </p:nvSpPr>
        <p:spPr>
          <a:xfrm rot="0">
            <a:off x="14822982" y="763611"/>
            <a:ext cx="887078" cy="233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Open Sans Light Bold"/>
              </a:rPr>
              <a:t>Validation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9636504" y="693602"/>
            <a:ext cx="2845593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 Light Bold"/>
              </a:rPr>
              <a:t>Noise Reduction (segSNR)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7825579" y="9521105"/>
            <a:ext cx="29725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1C2529"/>
                </a:solidFill>
                <a:latin typeface="Bakerie Bold"/>
              </a:rPr>
              <a:t>19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D0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6000"/>
          </a:blip>
          <a:srcRect l="0" t="18186" r="0" b="18186"/>
          <a:stretch>
            <a:fillRect/>
          </a:stretch>
        </p:blipFill>
        <p:spPr>
          <a:xfrm flipH="false" flipV="false" rot="0">
            <a:off x="-348768" y="-292844"/>
            <a:ext cx="18920105" cy="8020435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1028700" y="1028700"/>
            <a:ext cx="6839250" cy="6560351"/>
          </a:xfrm>
          <a:prstGeom prst="rect">
            <a:avLst/>
          </a:prstGeom>
          <a:solidFill>
            <a:srgbClr val="1C2529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16702338" y="7589051"/>
            <a:ext cx="1665361" cy="27707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357633" y="-1629136"/>
            <a:ext cx="4354770" cy="435477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469540">
            <a:off x="-754797" y="8847316"/>
            <a:ext cx="2414801" cy="241480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8648839" y="1028700"/>
            <a:ext cx="8610461" cy="6560351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595870" y="8689081"/>
            <a:ext cx="1466343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9"/>
              </a:lnSpc>
            </a:pPr>
            <a:r>
              <a:rPr lang="en-US" spc="164" sz="5499">
                <a:solidFill>
                  <a:srgbClr val="1C2529"/>
                </a:solidFill>
                <a:latin typeface="Libre Franklin Black"/>
              </a:rPr>
              <a:t>Efficient U - Net -128 Will Be Embedded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7262" y="1195153"/>
            <a:ext cx="6482125" cy="6141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pc="29" sz="2999">
                <a:solidFill>
                  <a:srgbClr val="E6DCCA"/>
                </a:solidFill>
                <a:latin typeface="Aileron Regular Bold"/>
              </a:rPr>
              <a:t>Effective UNet-16</a:t>
            </a:r>
          </a:p>
          <a:p>
            <a:pPr marL="1122681" indent="-374227" lvl="2">
              <a:lnSpc>
                <a:spcPts val="3900"/>
              </a:lnSpc>
              <a:buFont typeface="Arial"/>
              <a:buChar char="⚬"/>
            </a:pPr>
            <a:r>
              <a:rPr lang="en-US" spc="26" sz="2600">
                <a:solidFill>
                  <a:srgbClr val="E6DCCA"/>
                </a:solidFill>
                <a:latin typeface="Aileron Regular"/>
              </a:rPr>
              <a:t>T</a:t>
            </a:r>
            <a:r>
              <a:rPr lang="en-US" spc="12" sz="2600">
                <a:solidFill>
                  <a:srgbClr val="E6DCCA"/>
                </a:solidFill>
                <a:latin typeface="Arimo"/>
              </a:rPr>
              <a:t>he best performance</a:t>
            </a:r>
          </a:p>
          <a:p>
            <a:pPr marL="1122681" indent="-374227" lvl="2">
              <a:lnSpc>
                <a:spcPts val="3900"/>
              </a:lnSpc>
              <a:buFont typeface="Arial"/>
              <a:buChar char="⚬"/>
            </a:pPr>
            <a:r>
              <a:rPr lang="en-US" spc="12" sz="2600">
                <a:solidFill>
                  <a:srgbClr val="E6DCCA"/>
                </a:solidFill>
                <a:latin typeface="Arimo"/>
              </a:rPr>
              <a:t>Too large to deploy on MAX78000</a:t>
            </a:r>
          </a:p>
          <a:p>
            <a:pPr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pc="26" sz="3000">
                <a:solidFill>
                  <a:srgbClr val="E6DCCA"/>
                </a:solidFill>
                <a:latin typeface="Aileron Regular Bold"/>
              </a:rPr>
              <a:t>Efficient</a:t>
            </a:r>
            <a:r>
              <a:rPr lang="en-US" spc="30" sz="3000">
                <a:solidFill>
                  <a:srgbClr val="E6DCCA"/>
                </a:solidFill>
                <a:latin typeface="Aileron Regular Bold"/>
              </a:rPr>
              <a:t> UNet</a:t>
            </a:r>
          </a:p>
          <a:p>
            <a:pPr marL="1122681" indent="-374227" lvl="2">
              <a:lnSpc>
                <a:spcPts val="3900"/>
              </a:lnSpc>
              <a:buFont typeface="Arial"/>
              <a:buChar char="⚬"/>
            </a:pPr>
            <a:r>
              <a:rPr lang="en-US" spc="26" sz="2600">
                <a:solidFill>
                  <a:srgbClr val="E6DCCA"/>
                </a:solidFill>
                <a:latin typeface="Aileron Regular"/>
              </a:rPr>
              <a:t>More contextual features, better performance</a:t>
            </a:r>
          </a:p>
          <a:p>
            <a:pPr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pc="26" sz="3000">
                <a:solidFill>
                  <a:srgbClr val="E6DCCA"/>
                </a:solidFill>
                <a:latin typeface="Aileron Regular Bold"/>
              </a:rPr>
              <a:t>Efficient</a:t>
            </a:r>
            <a:r>
              <a:rPr lang="en-US" spc="30" sz="3000">
                <a:solidFill>
                  <a:srgbClr val="E6DCCA"/>
                </a:solidFill>
                <a:latin typeface="Arimo Bold"/>
              </a:rPr>
              <a:t> UNet -128</a:t>
            </a:r>
          </a:p>
          <a:p>
            <a:pPr marL="1122681" indent="-374227" lvl="2">
              <a:lnSpc>
                <a:spcPts val="3900"/>
              </a:lnSpc>
              <a:buFont typeface="Arial"/>
              <a:buChar char="⚬"/>
            </a:pPr>
            <a:r>
              <a:rPr lang="en-US" spc="12" sz="2600">
                <a:solidFill>
                  <a:srgbClr val="E6DCCA"/>
                </a:solidFill>
                <a:latin typeface="Arimo"/>
              </a:rPr>
              <a:t>Achieve similar performance with Effective UNet-16</a:t>
            </a:r>
          </a:p>
          <a:p>
            <a:pPr marL="1122681" indent="-374227" lvl="2">
              <a:lnSpc>
                <a:spcPts val="3900"/>
              </a:lnSpc>
              <a:buFont typeface="Arial"/>
              <a:buChar char="⚬"/>
            </a:pPr>
            <a:r>
              <a:rPr lang="en-US" spc="12" sz="2600">
                <a:solidFill>
                  <a:srgbClr val="E6DCCA"/>
                </a:solidFill>
                <a:latin typeface="Arimo"/>
              </a:rPr>
              <a:t>Small enough to embed on MAX78000</a:t>
            </a:r>
          </a:p>
          <a:p>
            <a:pPr marL="1122680" indent="-374227" lvl="2">
              <a:lnSpc>
                <a:spcPts val="3900"/>
              </a:lnSpc>
              <a:buFont typeface="Arial"/>
              <a:buChar char="⚬"/>
            </a:pPr>
            <a:r>
              <a:rPr lang="en-US" spc="26" sz="2600">
                <a:solidFill>
                  <a:srgbClr val="E6DCCA"/>
                </a:solidFill>
                <a:latin typeface="Aileron Regular"/>
              </a:rPr>
              <a:t>Latency less than 3.3 ms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794375" y="9521105"/>
            <a:ext cx="35966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1C2529"/>
                </a:solidFill>
                <a:latin typeface="Bakerie Bold"/>
              </a:rPr>
              <a:t>20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D0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1779149" y="9923886"/>
            <a:ext cx="726227" cy="726227"/>
            <a:chOff x="-2540" y="-2540"/>
            <a:chExt cx="6355080" cy="6355080"/>
          </a:xfrm>
        </p:grpSpPr>
        <p:sp>
          <p:nvSpPr>
            <p:cNvPr name="Freeform 3" id="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B2B2B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896186" y="8895186"/>
            <a:ext cx="726227" cy="726227"/>
            <a:chOff x="-2540" y="-2540"/>
            <a:chExt cx="6355080" cy="6355080"/>
          </a:xfrm>
        </p:grpSpPr>
        <p:sp>
          <p:nvSpPr>
            <p:cNvPr name="Freeform 5" id="5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B2B2B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5457557" y="-363114"/>
            <a:ext cx="726227" cy="726227"/>
            <a:chOff x="-2540" y="-2540"/>
            <a:chExt cx="6355080" cy="6355080"/>
          </a:xfrm>
        </p:grpSpPr>
        <p:sp>
          <p:nvSpPr>
            <p:cNvPr name="Freeform 7" id="7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B2B2B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3504" y="3671469"/>
            <a:ext cx="726227" cy="726227"/>
            <a:chOff x="-2540" y="-2540"/>
            <a:chExt cx="6355080" cy="6355080"/>
          </a:xfrm>
        </p:grpSpPr>
        <p:sp>
          <p:nvSpPr>
            <p:cNvPr name="Freeform 9" id="9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B2B2B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3095963" y="3027236"/>
            <a:ext cx="2962790" cy="1707706"/>
            <a:chOff x="0" y="0"/>
            <a:chExt cx="3950387" cy="2276941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28575"/>
              <a:ext cx="3148792" cy="508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071742"/>
                  </a:solidFill>
                  <a:latin typeface="Libre Franklin Black"/>
                </a:rPr>
                <a:t>White Noise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787866"/>
              <a:ext cx="3950387" cy="1489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SSNR increased 8.89 dB</a:t>
              </a:r>
            </a:p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PESQ increased 1.01</a:t>
              </a:r>
            </a:p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STOI increased 6%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684884" y="5508122"/>
            <a:ext cx="3135787" cy="1707706"/>
            <a:chOff x="0" y="0"/>
            <a:chExt cx="4181049" cy="2276941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28575"/>
              <a:ext cx="3978364" cy="508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071742"/>
                  </a:solidFill>
                  <a:latin typeface="Libre Franklin Black"/>
                </a:rPr>
                <a:t>Baby Crying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787866"/>
              <a:ext cx="4181049" cy="1489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SSNR increased 10.61 dB</a:t>
              </a:r>
            </a:p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PESQ increased 1.80</a:t>
              </a:r>
            </a:p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STOI increased 14%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095791" y="7774697"/>
            <a:ext cx="2962962" cy="1707706"/>
            <a:chOff x="0" y="0"/>
            <a:chExt cx="3950616" cy="2276941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28575"/>
              <a:ext cx="3148792" cy="508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000000"/>
                  </a:solidFill>
                  <a:latin typeface="Libre Franklin Black"/>
                </a:rPr>
                <a:t>Dog Barking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787866"/>
              <a:ext cx="3950616" cy="1489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SSNR increased 0.32 dB</a:t>
              </a:r>
            </a:p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PESQ increased 0.33</a:t>
              </a:r>
            </a:p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STOI increased 6%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421468" y="7584021"/>
            <a:ext cx="3103528" cy="2037393"/>
            <a:chOff x="0" y="0"/>
            <a:chExt cx="4138037" cy="2716524"/>
          </a:xfrm>
        </p:grpSpPr>
        <p:pic>
          <p:nvPicPr>
            <p:cNvPr name="Picture 20" id="20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148792" y="0"/>
              <a:ext cx="989245" cy="1083834"/>
            </a:xfrm>
            <a:prstGeom prst="rect">
              <a:avLst/>
            </a:prstGeom>
          </p:spPr>
        </p:pic>
        <p:sp>
          <p:nvSpPr>
            <p:cNvPr name="TextBox 21" id="21"/>
            <p:cNvSpPr txBox="true"/>
            <p:nvPr/>
          </p:nvSpPr>
          <p:spPr>
            <a:xfrm rot="0">
              <a:off x="0" y="411008"/>
              <a:ext cx="3148792" cy="508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071742"/>
                  </a:solidFill>
                  <a:latin typeface="Libre Franklin Black"/>
                </a:rPr>
                <a:t>Engine Sounds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1227449"/>
              <a:ext cx="4138037" cy="1489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SSNR increased 10.71 dB</a:t>
              </a:r>
            </a:p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PESQ increased 1.25</a:t>
              </a:r>
            </a:p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STOI increased 8%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239722" y="5600275"/>
            <a:ext cx="3467019" cy="1707706"/>
            <a:chOff x="0" y="0"/>
            <a:chExt cx="4622692" cy="2276941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-28575"/>
              <a:ext cx="3148792" cy="508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071742"/>
                  </a:solidFill>
                  <a:latin typeface="Libre Franklin Black"/>
                </a:rPr>
                <a:t>Traffic Sounds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787866"/>
              <a:ext cx="4622692" cy="1489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SSNR increased 9.41 dB</a:t>
              </a:r>
            </a:p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PESQ increased 0.92</a:t>
              </a:r>
            </a:p>
            <a:p>
              <a:pPr>
                <a:lnSpc>
                  <a:spcPts val="3000"/>
                </a:lnSpc>
              </a:pPr>
              <a:r>
                <a:rPr lang="en-US" sz="2000">
                  <a:solidFill>
                    <a:srgbClr val="000000"/>
                  </a:solidFill>
                  <a:latin typeface="Libre Franklin Light Bold"/>
                </a:rPr>
                <a:t>STOI increased  11%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823473" y="2682522"/>
            <a:ext cx="3289703" cy="1977893"/>
            <a:chOff x="0" y="0"/>
            <a:chExt cx="4386271" cy="2637191"/>
          </a:xfrm>
        </p:grpSpPr>
        <p:pic>
          <p:nvPicPr>
            <p:cNvPr name="Picture 27" id="27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45344" y="0"/>
              <a:ext cx="794416" cy="1117465"/>
            </a:xfrm>
            <a:prstGeom prst="rect">
              <a:avLst/>
            </a:prstGeom>
          </p:spPr>
        </p:pic>
        <p:sp>
          <p:nvSpPr>
            <p:cNvPr name="TextBox 28" id="28"/>
            <p:cNvSpPr txBox="true"/>
            <p:nvPr/>
          </p:nvSpPr>
          <p:spPr>
            <a:xfrm rot="0">
              <a:off x="0" y="369775"/>
              <a:ext cx="3148792" cy="508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071742"/>
                  </a:solidFill>
                  <a:latin typeface="Libre Franklin Black"/>
                </a:rPr>
                <a:t>Siren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1195741"/>
              <a:ext cx="4386271" cy="14414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99"/>
                </a:lnSpc>
              </a:pPr>
              <a:r>
                <a:rPr lang="en-US" sz="1999">
                  <a:solidFill>
                    <a:srgbClr val="000000"/>
                  </a:solidFill>
                  <a:latin typeface="Libre Franklin Light Bold"/>
                </a:rPr>
                <a:t>SSNR increased 16.46 dB</a:t>
              </a:r>
            </a:p>
            <a:p>
              <a:pPr>
                <a:lnSpc>
                  <a:spcPts val="2999"/>
                </a:lnSpc>
              </a:pPr>
              <a:r>
                <a:rPr lang="en-US" sz="1999">
                  <a:solidFill>
                    <a:srgbClr val="000000"/>
                  </a:solidFill>
                  <a:latin typeface="Libre Franklin Light Bold"/>
                </a:rPr>
                <a:t>PESQ increased 1.99</a:t>
              </a:r>
            </a:p>
            <a:p>
              <a:pPr>
                <a:lnSpc>
                  <a:spcPts val="2999"/>
                </a:lnSpc>
              </a:pPr>
              <a:r>
                <a:rPr lang="en-US" sz="1999">
                  <a:solidFill>
                    <a:srgbClr val="000000"/>
                  </a:solidFill>
                  <a:latin typeface="Libre Franklin Light Bold"/>
                </a:rPr>
                <a:t>STOI increased 9%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5324207" y="3147523"/>
            <a:ext cx="7733770" cy="5220564"/>
            <a:chOff x="0" y="0"/>
            <a:chExt cx="10311693" cy="6960752"/>
          </a:xfrm>
        </p:grpSpPr>
        <p:pic>
          <p:nvPicPr>
            <p:cNvPr name="Picture 31" id="31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736968" y="248573"/>
              <a:ext cx="6712178" cy="6712178"/>
            </a:xfrm>
            <a:prstGeom prst="rect">
              <a:avLst/>
            </a:prstGeom>
          </p:spPr>
        </p:pic>
        <p:sp>
          <p:nvSpPr>
            <p:cNvPr name="AutoShape 32" id="32"/>
            <p:cNvSpPr/>
            <p:nvPr/>
          </p:nvSpPr>
          <p:spPr>
            <a:xfrm rot="3160148">
              <a:off x="1247403" y="666844"/>
              <a:ext cx="1708716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3" id="33"/>
            <p:cNvSpPr/>
            <p:nvPr/>
          </p:nvSpPr>
          <p:spPr>
            <a:xfrm rot="0">
              <a:off x="177800" y="12852"/>
              <a:ext cx="1418718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4" id="34"/>
            <p:cNvSpPr/>
            <p:nvPr/>
          </p:nvSpPr>
          <p:spPr>
            <a:xfrm rot="-24779">
              <a:off x="177779" y="3419700"/>
              <a:ext cx="1593040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5" id="35"/>
            <p:cNvSpPr/>
            <p:nvPr/>
          </p:nvSpPr>
          <p:spPr>
            <a:xfrm rot="-3166009">
              <a:off x="1126891" y="5831849"/>
              <a:ext cx="1405914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6" id="36"/>
            <p:cNvSpPr/>
            <p:nvPr/>
          </p:nvSpPr>
          <p:spPr>
            <a:xfrm rot="0">
              <a:off x="0" y="6378990"/>
              <a:ext cx="1418718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7" id="37"/>
            <p:cNvSpPr/>
            <p:nvPr/>
          </p:nvSpPr>
          <p:spPr>
            <a:xfrm rot="-7893666">
              <a:off x="7635442" y="5984770"/>
              <a:ext cx="1542525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8" id="38"/>
            <p:cNvSpPr/>
            <p:nvPr/>
          </p:nvSpPr>
          <p:spPr>
            <a:xfrm rot="-10800000">
              <a:off x="8892975" y="6551180"/>
              <a:ext cx="1418718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9" id="39"/>
            <p:cNvSpPr/>
            <p:nvPr/>
          </p:nvSpPr>
          <p:spPr>
            <a:xfrm rot="-24779">
              <a:off x="8423955" y="3457190"/>
              <a:ext cx="1593040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0" id="40"/>
            <p:cNvSpPr/>
            <p:nvPr/>
          </p:nvSpPr>
          <p:spPr>
            <a:xfrm rot="7633990">
              <a:off x="7042088" y="547141"/>
              <a:ext cx="1405914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1" id="41"/>
            <p:cNvSpPr/>
            <p:nvPr/>
          </p:nvSpPr>
          <p:spPr>
            <a:xfrm rot="-10800000">
              <a:off x="8156175" y="0"/>
              <a:ext cx="1418718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  <p:pic>
        <p:nvPicPr>
          <p:cNvPr name="Picture 42" id="42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2134988" y="2833370"/>
            <a:ext cx="789372" cy="838099"/>
          </a:xfrm>
          <a:prstGeom prst="rect">
            <a:avLst/>
          </a:prstGeom>
        </p:spPr>
      </p:pic>
      <p:pic>
        <p:nvPicPr>
          <p:cNvPr name="Picture 43" id="43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1678954" y="5307999"/>
            <a:ext cx="850720" cy="899612"/>
          </a:xfrm>
          <a:prstGeom prst="rect">
            <a:avLst/>
          </a:prstGeom>
        </p:spPr>
      </p:pic>
      <p:pic>
        <p:nvPicPr>
          <p:cNvPr name="Picture 44" id="44"/>
          <p:cNvPicPr>
            <a:picLocks noChangeAspect="true"/>
          </p:cNvPicPr>
          <p:nvPr/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0">
            <a:off x="1575418" y="7584021"/>
            <a:ext cx="1119139" cy="868298"/>
          </a:xfrm>
          <a:prstGeom prst="rect">
            <a:avLst/>
          </a:prstGeom>
        </p:spPr>
      </p:pic>
      <p:pic>
        <p:nvPicPr>
          <p:cNvPr name="Picture 45" id="45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15808506" y="5446860"/>
            <a:ext cx="898236" cy="760751"/>
          </a:xfrm>
          <a:prstGeom prst="rect">
            <a:avLst/>
          </a:prstGeom>
        </p:spPr>
      </p:pic>
      <p:grpSp>
        <p:nvGrpSpPr>
          <p:cNvPr name="Group 46" id="46"/>
          <p:cNvGrpSpPr/>
          <p:nvPr/>
        </p:nvGrpSpPr>
        <p:grpSpPr>
          <a:xfrm rot="0">
            <a:off x="398768" y="682301"/>
            <a:ext cx="17584647" cy="1542738"/>
            <a:chOff x="0" y="0"/>
            <a:chExt cx="23446196" cy="2056984"/>
          </a:xfrm>
        </p:grpSpPr>
        <p:sp>
          <p:nvSpPr>
            <p:cNvPr name="TextBox 47" id="47"/>
            <p:cNvSpPr txBox="true"/>
            <p:nvPr/>
          </p:nvSpPr>
          <p:spPr>
            <a:xfrm rot="0">
              <a:off x="0" y="-152400"/>
              <a:ext cx="23446196" cy="1257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249"/>
                </a:lnSpc>
              </a:pPr>
              <a:r>
                <a:rPr lang="en-US" spc="54" sz="5499">
                  <a:solidFill>
                    <a:srgbClr val="2B2B2B"/>
                  </a:solidFill>
                  <a:latin typeface="Libre Franklin Black Bold"/>
                </a:rPr>
                <a:t>Significant Improvement In Different Noise Types</a:t>
              </a:r>
            </a:p>
          </p:txBody>
        </p:sp>
        <p:sp>
          <p:nvSpPr>
            <p:cNvPr name="TextBox 48" id="48"/>
            <p:cNvSpPr txBox="true"/>
            <p:nvPr/>
          </p:nvSpPr>
          <p:spPr>
            <a:xfrm rot="0">
              <a:off x="0" y="1409284"/>
              <a:ext cx="23446196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3000">
                  <a:solidFill>
                    <a:srgbClr val="2B2B2B"/>
                  </a:solidFill>
                  <a:latin typeface="Libre Franklin Light Bold"/>
                </a:rPr>
                <a:t>          PERFORMANCE ON DIFFERENT NOISE TYPES</a:t>
              </a:r>
            </a:p>
          </p:txBody>
        </p:sp>
      </p:grpSp>
      <p:sp>
        <p:nvSpPr>
          <p:cNvPr name="TextBox 49" id="49"/>
          <p:cNvSpPr txBox="true"/>
          <p:nvPr/>
        </p:nvSpPr>
        <p:spPr>
          <a:xfrm rot="0">
            <a:off x="6900528" y="5422397"/>
            <a:ext cx="4486945" cy="77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2B2B2B"/>
                </a:solidFill>
                <a:latin typeface="Open Sans Extra Bold"/>
              </a:rPr>
              <a:t>Small UNet-128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7820817" y="9521105"/>
            <a:ext cx="306784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1C2529"/>
                </a:solidFill>
                <a:latin typeface="Bakerie Bold"/>
              </a:rPr>
              <a:t>21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D0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99458" y="2385668"/>
            <a:ext cx="12271058" cy="7714589"/>
            <a:chOff x="0" y="0"/>
            <a:chExt cx="16361410" cy="10286119"/>
          </a:xfrm>
        </p:grpSpPr>
        <p:sp>
          <p:nvSpPr>
            <p:cNvPr name="AutoShape 3" id="3"/>
            <p:cNvSpPr/>
            <p:nvPr/>
          </p:nvSpPr>
          <p:spPr>
            <a:xfrm rot="0">
              <a:off x="0" y="0"/>
              <a:ext cx="8051394" cy="5040111"/>
            </a:xfrm>
            <a:prstGeom prst="rect">
              <a:avLst/>
            </a:prstGeom>
            <a:solidFill>
              <a:srgbClr val="1C2529"/>
            </a:solidFill>
          </p:spPr>
        </p:sp>
        <p:sp>
          <p:nvSpPr>
            <p:cNvPr name="TextBox 4" id="4"/>
            <p:cNvSpPr txBox="true"/>
            <p:nvPr/>
          </p:nvSpPr>
          <p:spPr>
            <a:xfrm rot="0">
              <a:off x="637929" y="1567965"/>
              <a:ext cx="6775536" cy="3013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pc="20" sz="2000">
                  <a:solidFill>
                    <a:srgbClr val="E6DCCA"/>
                  </a:solidFill>
                  <a:latin typeface="Aileron Regular"/>
                </a:rPr>
                <a:t>The model captures stationary noises well, while for non-stationary noises, the performance varies, especiallly dog bark.</a:t>
              </a:r>
            </a:p>
            <a:p>
              <a:pPr>
                <a:lnSpc>
                  <a:spcPts val="3000"/>
                </a:lnSpc>
              </a:pPr>
            </a:p>
            <a:p>
              <a:pPr>
                <a:lnSpc>
                  <a:spcPts val="3000"/>
                </a:lnSpc>
              </a:pPr>
              <a:r>
                <a:rPr lang="en-US" spc="20" sz="2000">
                  <a:solidFill>
                    <a:srgbClr val="E6DCCA"/>
                  </a:solidFill>
                  <a:latin typeface="Arimo"/>
                </a:rPr>
                <a:t>Metrics may not capture all human perceivable components. 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637929" y="363822"/>
              <a:ext cx="6775536" cy="745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00"/>
                </a:lnSpc>
              </a:pPr>
              <a:r>
                <a:rPr lang="en-US" spc="32" sz="3200">
                  <a:solidFill>
                    <a:srgbClr val="FFCC4D"/>
                  </a:solidFill>
                  <a:latin typeface="Aileron Regular Bold"/>
                </a:rPr>
                <a:t>Metric Evaluation</a:t>
              </a:r>
            </a:p>
          </p:txBody>
        </p:sp>
        <p:sp>
          <p:nvSpPr>
            <p:cNvPr name="AutoShape 6" id="6"/>
            <p:cNvSpPr/>
            <p:nvPr/>
          </p:nvSpPr>
          <p:spPr>
            <a:xfrm rot="0">
              <a:off x="8310017" y="5246007"/>
              <a:ext cx="8051394" cy="5040111"/>
            </a:xfrm>
            <a:prstGeom prst="rect">
              <a:avLst/>
            </a:prstGeom>
            <a:solidFill>
              <a:srgbClr val="1C2529"/>
            </a:solidFill>
          </p:spPr>
        </p:sp>
        <p:sp>
          <p:nvSpPr>
            <p:cNvPr name="TextBox 7" id="7"/>
            <p:cNvSpPr txBox="true"/>
            <p:nvPr/>
          </p:nvSpPr>
          <p:spPr>
            <a:xfrm rot="0">
              <a:off x="8766940" y="6813972"/>
              <a:ext cx="6775536" cy="3013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pc="20" sz="2000">
                  <a:solidFill>
                    <a:srgbClr val="E6DCCA"/>
                  </a:solidFill>
                  <a:latin typeface="Aileron Regular"/>
                </a:rPr>
                <a:t>Larger kernels, with more channels capture more features and the use of pooling layers in small models affect the upsampling process when retaining information.</a:t>
              </a:r>
            </a:p>
            <a:p>
              <a:pPr>
                <a:lnSpc>
                  <a:spcPts val="3000"/>
                </a:lnSpc>
              </a:pPr>
            </a:p>
            <a:p>
              <a:pPr>
                <a:lnSpc>
                  <a:spcPts val="3000"/>
                </a:lnSpc>
              </a:pPr>
              <a:r>
                <a:rPr lang="en-US" spc="20" sz="2000">
                  <a:solidFill>
                    <a:srgbClr val="E6DCCA"/>
                  </a:solidFill>
                  <a:latin typeface="Aileron Regular"/>
                </a:rPr>
                <a:t>Large models  have small temporal context.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8766940" y="5609829"/>
              <a:ext cx="6775536" cy="745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00"/>
                </a:lnSpc>
              </a:pPr>
              <a:r>
                <a:rPr lang="en-US" spc="32" sz="3200">
                  <a:solidFill>
                    <a:srgbClr val="FFCC4D"/>
                  </a:solidFill>
                  <a:latin typeface="Aileron Regular Bold"/>
                </a:rPr>
                <a:t>Model Size</a:t>
              </a:r>
            </a:p>
          </p:txBody>
        </p:sp>
        <p:sp>
          <p:nvSpPr>
            <p:cNvPr name="AutoShape 9" id="9"/>
            <p:cNvSpPr/>
            <p:nvPr/>
          </p:nvSpPr>
          <p:spPr>
            <a:xfrm rot="0">
              <a:off x="0" y="5246007"/>
              <a:ext cx="8051394" cy="5040111"/>
            </a:xfrm>
            <a:prstGeom prst="rect">
              <a:avLst/>
            </a:prstGeom>
            <a:solidFill>
              <a:srgbClr val="1C2529"/>
            </a:solid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637929" y="6813972"/>
              <a:ext cx="6775536" cy="2505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pc="20" sz="2000">
                  <a:solidFill>
                    <a:srgbClr val="E6DCCA"/>
                  </a:solidFill>
                  <a:latin typeface="Aileron Regular"/>
                </a:rPr>
                <a:t>Masking method has better speech intelligibility and quality as it is less prone to error caused by latency which is preferred in real-time. </a:t>
              </a:r>
            </a:p>
            <a:p>
              <a:pPr>
                <a:lnSpc>
                  <a:spcPts val="3000"/>
                </a:lnSpc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637929" y="5609829"/>
              <a:ext cx="6775536" cy="745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00"/>
                </a:lnSpc>
              </a:pPr>
              <a:r>
                <a:rPr lang="en-US" spc="32" sz="3200">
                  <a:solidFill>
                    <a:srgbClr val="FFCC4D"/>
                  </a:solidFill>
                  <a:latin typeface="Aileron Regular Bold"/>
                </a:rPr>
                <a:t>Mapping vs Masking</a:t>
              </a:r>
            </a:p>
          </p:txBody>
        </p:sp>
        <p:sp>
          <p:nvSpPr>
            <p:cNvPr name="AutoShape 12" id="12"/>
            <p:cNvSpPr/>
            <p:nvPr/>
          </p:nvSpPr>
          <p:spPr>
            <a:xfrm rot="0">
              <a:off x="8310017" y="0"/>
              <a:ext cx="8051394" cy="5040111"/>
            </a:xfrm>
            <a:prstGeom prst="rect">
              <a:avLst/>
            </a:prstGeom>
            <a:solidFill>
              <a:srgbClr val="1C2529"/>
            </a:solid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8766940" y="1567965"/>
              <a:ext cx="6775536" cy="3013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pc="20" sz="2000">
                  <a:solidFill>
                    <a:srgbClr val="E6DCCA"/>
                  </a:solidFill>
                  <a:latin typeface="Aileron Regular"/>
                </a:rPr>
                <a:t>U-Net structure allows the upsampling process to retrieve data from not only the bottleneck but retain speech resolution from the downsampling counterpart in encode-decoder.</a:t>
              </a:r>
            </a:p>
            <a:p>
              <a:pPr>
                <a:lnSpc>
                  <a:spcPts val="3000"/>
                </a:lnSpc>
              </a:pP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8766940" y="363822"/>
              <a:ext cx="6775536" cy="745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00"/>
                </a:lnSpc>
              </a:pPr>
              <a:r>
                <a:rPr lang="en-US" spc="32" sz="3200">
                  <a:solidFill>
                    <a:srgbClr val="FFCC4D"/>
                  </a:solidFill>
                  <a:latin typeface="Aileron Regular Bold"/>
                </a:rPr>
                <a:t>U-Net Structure</a:t>
              </a:r>
            </a:p>
          </p:txBody>
        </p:sp>
      </p:grpSp>
      <p:pic>
        <p:nvPicPr>
          <p:cNvPr name="Picture 15" id="15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533521">
            <a:off x="16857130" y="8689776"/>
            <a:ext cx="2234158" cy="2234158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047012">
            <a:off x="-877780" y="-723039"/>
            <a:ext cx="2540408" cy="2540408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1985075" y="444367"/>
            <a:ext cx="15639908" cy="164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9"/>
              </a:lnSpc>
            </a:pPr>
            <a:r>
              <a:rPr lang="en-US" spc="164" sz="5499">
                <a:solidFill>
                  <a:srgbClr val="1C2529"/>
                </a:solidFill>
                <a:latin typeface="Libre Franklin Black"/>
              </a:rPr>
              <a:t>Model Structure &amp; Size Have Huge Impact on Performance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804247" y="9521105"/>
            <a:ext cx="33992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22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9999"/>
          </a:blip>
          <a:srcRect l="0" t="28746" r="0" b="32907"/>
          <a:stretch>
            <a:fillRect/>
          </a:stretch>
        </p:blipFill>
        <p:spPr>
          <a:xfrm flipH="false" flipV="false" rot="0">
            <a:off x="-333947" y="-62863"/>
            <a:ext cx="18920105" cy="483375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572037" y="-2433183"/>
            <a:ext cx="4866365" cy="4866365"/>
          </a:xfrm>
          <a:prstGeom prst="rect">
            <a:avLst/>
          </a:prstGeom>
        </p:spPr>
      </p:pic>
      <p:sp>
        <p:nvSpPr>
          <p:cNvPr name="AutoShape 4" id="4"/>
          <p:cNvSpPr/>
          <p:nvPr/>
        </p:nvSpPr>
        <p:spPr>
          <a:xfrm rot="-5400000">
            <a:off x="7240214" y="7370908"/>
            <a:ext cx="4464340" cy="0"/>
          </a:xfrm>
          <a:prstGeom prst="line">
            <a:avLst/>
          </a:prstGeom>
          <a:ln cap="flat" w="9525">
            <a:solidFill>
              <a:srgbClr val="E6DCC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497903" y="3656212"/>
            <a:ext cx="2299862" cy="2229368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2704168" y="3744026"/>
            <a:ext cx="2141554" cy="2141554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28700" y="1647370"/>
            <a:ext cx="14573637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9"/>
              </a:lnSpc>
            </a:pPr>
            <a:r>
              <a:rPr lang="en-US" spc="164" sz="5499">
                <a:solidFill>
                  <a:srgbClr val="E6DCCA"/>
                </a:solidFill>
                <a:latin typeface="Libre Franklin Black"/>
              </a:rPr>
              <a:t>Our Contribution to MAX78000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315599" y="5797766"/>
            <a:ext cx="6664469" cy="4203559"/>
            <a:chOff x="0" y="0"/>
            <a:chExt cx="8885959" cy="560474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123825"/>
              <a:ext cx="8885959" cy="77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84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57198"/>
              <a:ext cx="8885959" cy="815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50"/>
                </a:lnSpc>
              </a:pPr>
              <a:r>
                <a:rPr lang="en-US" spc="35" sz="3500">
                  <a:solidFill>
                    <a:srgbClr val="FDD05A"/>
                  </a:solidFill>
                  <a:latin typeface="Aileron Regular"/>
                </a:rPr>
                <a:t>High Performance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178285"/>
              <a:ext cx="8885959" cy="34264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04519" indent="-302260" lvl="1">
                <a:lnSpc>
                  <a:spcPts val="4199"/>
                </a:lnSpc>
                <a:buFont typeface="Arial"/>
                <a:buChar char="•"/>
              </a:pPr>
              <a:r>
                <a:rPr lang="en-US" spc="27" sz="2799">
                  <a:solidFill>
                    <a:srgbClr val="E6DCCA"/>
                  </a:solidFill>
                  <a:latin typeface="Aileron Regular"/>
                </a:rPr>
                <a:t>Reduce unwanted ambient sounds using active noise control</a:t>
              </a:r>
            </a:p>
            <a:p>
              <a:pPr marL="1209039" indent="-403013" lvl="2">
                <a:lnSpc>
                  <a:spcPts val="4199"/>
                </a:lnSpc>
                <a:buFont typeface="Arial"/>
                <a:buChar char="⚬"/>
              </a:pPr>
              <a:r>
                <a:rPr lang="en-US" spc="27" sz="2799">
                  <a:solidFill>
                    <a:srgbClr val="E6DCCA"/>
                  </a:solidFill>
                  <a:latin typeface="Aileron Regular"/>
                </a:rPr>
                <a:t>Average improvement by 8 times (segSNR increased by 8.96 dB)</a:t>
              </a:r>
            </a:p>
            <a:p>
              <a:pPr marL="1209039" indent="-403013" lvl="2">
                <a:lnSpc>
                  <a:spcPts val="4199"/>
                </a:lnSpc>
                <a:buFont typeface="Arial"/>
                <a:buChar char="⚬"/>
              </a:pPr>
              <a:r>
                <a:rPr lang="en-US" spc="27" sz="2799">
                  <a:solidFill>
                    <a:srgbClr val="E6DCCA"/>
                  </a:solidFill>
                  <a:latin typeface="Aileron Regular"/>
                </a:rPr>
                <a:t>Latency less than 3.3 ms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671822" y="5797766"/>
            <a:ext cx="6206244" cy="3679684"/>
            <a:chOff x="0" y="0"/>
            <a:chExt cx="8274992" cy="490624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123825"/>
              <a:ext cx="8274992" cy="77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84"/>
                </a:lnSpc>
              </a:pP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957198"/>
              <a:ext cx="8274992" cy="815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50"/>
                </a:lnSpc>
              </a:pPr>
              <a:r>
                <a:rPr lang="en-US" spc="35" sz="3500">
                  <a:solidFill>
                    <a:srgbClr val="FDD05A"/>
                  </a:solidFill>
                  <a:latin typeface="Aileron Regular"/>
                </a:rPr>
                <a:t>Compatibility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2178285"/>
              <a:ext cx="8274992" cy="27279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04519" indent="-302260" lvl="1">
                <a:lnSpc>
                  <a:spcPts val="4199"/>
                </a:lnSpc>
                <a:buFont typeface="Arial"/>
                <a:buChar char="•"/>
              </a:pPr>
              <a:r>
                <a:rPr lang="en-US" spc="27" sz="2799">
                  <a:solidFill>
                    <a:srgbClr val="E6DCCA"/>
                  </a:solidFill>
                  <a:latin typeface="Aileron Regular"/>
                </a:rPr>
                <a:t>Adjust model to MAX78000 </a:t>
              </a:r>
            </a:p>
            <a:p>
              <a:pPr marL="604519" indent="-302260" lvl="1">
                <a:lnSpc>
                  <a:spcPts val="4199"/>
                </a:lnSpc>
                <a:buFont typeface="Arial"/>
                <a:buChar char="•"/>
              </a:pPr>
              <a:r>
                <a:rPr lang="en-US" spc="27" sz="2799">
                  <a:solidFill>
                    <a:srgbClr val="E6DCCA"/>
                  </a:solidFill>
                  <a:latin typeface="Aileron Regular"/>
                </a:rPr>
                <a:t>Model deployment on MAX78000 is currently in progress</a:t>
              </a:r>
            </a:p>
            <a:p>
              <a:pPr marL="604519" indent="-302260" lvl="1">
                <a:lnSpc>
                  <a:spcPts val="4199"/>
                </a:lnSpc>
                <a:buFont typeface="Arial"/>
                <a:buChar char="•"/>
              </a:pPr>
              <a:r>
                <a:rPr lang="en-US" spc="27" sz="2799">
                  <a:solidFill>
                    <a:srgbClr val="E6DCCA"/>
                  </a:solidFill>
                  <a:latin typeface="Aileron Regular"/>
                </a:rPr>
                <a:t>High marketing potential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7806728" y="9521105"/>
            <a:ext cx="33496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23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6730" r="0" b="673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281303" y="2207137"/>
            <a:ext cx="11725394" cy="8079863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763523" y="2925918"/>
            <a:ext cx="4622571" cy="2657648"/>
            <a:chOff x="0" y="0"/>
            <a:chExt cx="6163427" cy="3543531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928347">
              <a:off x="169884" y="739390"/>
              <a:ext cx="5823659" cy="2064752"/>
            </a:xfrm>
            <a:prstGeom prst="rect">
              <a:avLst/>
            </a:prstGeom>
          </p:spPr>
        </p:pic>
        <p:sp>
          <p:nvSpPr>
            <p:cNvPr name="TextBox 6" id="6"/>
            <p:cNvSpPr txBox="true"/>
            <p:nvPr/>
          </p:nvSpPr>
          <p:spPr>
            <a:xfrm rot="-555099">
              <a:off x="524926" y="1414154"/>
              <a:ext cx="5111520" cy="7015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83"/>
                </a:lnSpc>
              </a:pPr>
              <a:r>
                <a:rPr lang="en-US" sz="3295">
                  <a:solidFill>
                    <a:srgbClr val="000000"/>
                  </a:solidFill>
                  <a:latin typeface="Josefin Sans Regular"/>
                </a:rPr>
                <a:t>Model: self learning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509736" y="5143500"/>
            <a:ext cx="4602812" cy="1844385"/>
            <a:chOff x="0" y="0"/>
            <a:chExt cx="6137083" cy="245918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220165">
              <a:off x="60341" y="190393"/>
              <a:ext cx="6016401" cy="2078393"/>
            </a:xfrm>
            <a:prstGeom prst="rect">
              <a:avLst/>
            </a:prstGeom>
          </p:spPr>
        </p:pic>
        <p:sp>
          <p:nvSpPr>
            <p:cNvPr name="TextBox 9" id="9"/>
            <p:cNvSpPr txBox="true"/>
            <p:nvPr/>
          </p:nvSpPr>
          <p:spPr>
            <a:xfrm rot="0">
              <a:off x="428239" y="785431"/>
              <a:ext cx="5280605" cy="8075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50"/>
                </a:lnSpc>
              </a:pPr>
              <a:r>
                <a:rPr lang="en-US" sz="3500">
                  <a:solidFill>
                    <a:srgbClr val="000000"/>
                  </a:solidFill>
                  <a:latin typeface="AdBhashitha"/>
                </a:rPr>
                <a:t>More noise types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166818">
            <a:off x="9754257" y="3024803"/>
            <a:ext cx="4113769" cy="1507589"/>
            <a:chOff x="0" y="0"/>
            <a:chExt cx="5485026" cy="2010119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247207">
              <a:off x="291878" y="182548"/>
              <a:ext cx="5140695" cy="1645023"/>
            </a:xfrm>
            <a:prstGeom prst="rect">
              <a:avLst/>
            </a:prstGeom>
          </p:spPr>
        </p:pic>
        <p:sp>
          <p:nvSpPr>
            <p:cNvPr name="TextBox 12" id="12"/>
            <p:cNvSpPr txBox="true"/>
            <p:nvPr/>
          </p:nvSpPr>
          <p:spPr>
            <a:xfrm rot="0">
              <a:off x="0" y="671684"/>
              <a:ext cx="5280605" cy="6965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90"/>
                </a:lnSpc>
              </a:pPr>
              <a:r>
                <a:rPr lang="en-US" sz="3300">
                  <a:solidFill>
                    <a:srgbClr val="000000"/>
                  </a:solidFill>
                  <a:latin typeface="Bakerie Bold"/>
                </a:rPr>
                <a:t>Hardware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776255" y="7605888"/>
            <a:ext cx="4590513" cy="1911726"/>
            <a:chOff x="0" y="0"/>
            <a:chExt cx="6120684" cy="2548969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466090">
              <a:off x="388191" y="372651"/>
              <a:ext cx="5636459" cy="1803667"/>
            </a:xfrm>
            <a:prstGeom prst="rect">
              <a:avLst/>
            </a:prstGeom>
          </p:spPr>
        </p:pic>
        <p:sp>
          <p:nvSpPr>
            <p:cNvPr name="TextBox 15" id="15"/>
            <p:cNvSpPr txBox="true"/>
            <p:nvPr/>
          </p:nvSpPr>
          <p:spPr>
            <a:xfrm rot="218883">
              <a:off x="16751" y="883372"/>
              <a:ext cx="5789862" cy="7176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77"/>
                </a:lnSpc>
              </a:pPr>
              <a:r>
                <a:rPr lang="en-US" sz="3367">
                  <a:solidFill>
                    <a:srgbClr val="000000"/>
                  </a:solidFill>
                  <a:latin typeface="Anonymous Pro Bold"/>
                </a:rPr>
                <a:t>Languages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-577659">
            <a:off x="9543176" y="7747183"/>
            <a:ext cx="4723249" cy="797669"/>
            <a:chOff x="0" y="0"/>
            <a:chExt cx="6297666" cy="1063558"/>
          </a:xfrm>
        </p:grpSpPr>
        <p:pic>
          <p:nvPicPr>
            <p:cNvPr name="Picture 17" id="17"/>
            <p:cNvPicPr>
              <a:picLocks noChangeAspect="true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rcRect l="2161" t="0" r="2161" b="42665"/>
            <a:stretch>
              <a:fillRect/>
            </a:stretch>
          </p:blipFill>
          <p:spPr>
            <a:xfrm flipH="false" flipV="false" rot="0">
              <a:off x="0" y="0"/>
              <a:ext cx="6297666" cy="1063558"/>
            </a:xfrm>
            <a:prstGeom prst="rect">
              <a:avLst/>
            </a:prstGeom>
          </p:spPr>
        </p:pic>
        <p:sp>
          <p:nvSpPr>
            <p:cNvPr name="TextBox 18" id="18"/>
            <p:cNvSpPr txBox="true"/>
            <p:nvPr/>
          </p:nvSpPr>
          <p:spPr>
            <a:xfrm rot="0">
              <a:off x="1385224" y="179928"/>
              <a:ext cx="3527217" cy="665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22"/>
                </a:lnSpc>
              </a:pPr>
              <a:r>
                <a:rPr lang="en-US" sz="3094">
                  <a:solidFill>
                    <a:srgbClr val="000000"/>
                  </a:solidFill>
                  <a:latin typeface="Josefin Sans Regular"/>
                </a:rPr>
                <a:t>Mixed noises</a:t>
              </a:r>
            </a:p>
          </p:txBody>
        </p:sp>
      </p:grpSp>
      <p:pic>
        <p:nvPicPr>
          <p:cNvPr name="Picture 19" id="19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830576" y="-1197376"/>
            <a:ext cx="2394752" cy="2394752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071946">
            <a:off x="-756344" y="8050900"/>
            <a:ext cx="2414801" cy="2414801"/>
          </a:xfrm>
          <a:prstGeom prst="rect">
            <a:avLst/>
          </a:prstGeom>
        </p:spPr>
      </p:pic>
      <p:grpSp>
        <p:nvGrpSpPr>
          <p:cNvPr name="Group 21" id="21"/>
          <p:cNvGrpSpPr/>
          <p:nvPr/>
        </p:nvGrpSpPr>
        <p:grpSpPr>
          <a:xfrm rot="0">
            <a:off x="1132825" y="802836"/>
            <a:ext cx="16022349" cy="1679608"/>
            <a:chOff x="0" y="0"/>
            <a:chExt cx="21363133" cy="2239477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-152400"/>
              <a:ext cx="21363133" cy="1257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249"/>
                </a:lnSpc>
              </a:pPr>
              <a:r>
                <a:rPr lang="en-US" spc="54" sz="5499">
                  <a:solidFill>
                    <a:srgbClr val="2B2B2B"/>
                  </a:solidFill>
                  <a:latin typeface="Libre Franklin Black"/>
                </a:rPr>
                <a:t>Current model opens space for futher growth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1692954"/>
              <a:ext cx="21363133" cy="546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8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3995373" y="5645269"/>
            <a:ext cx="4366028" cy="1596002"/>
            <a:chOff x="0" y="0"/>
            <a:chExt cx="5821370" cy="2128002"/>
          </a:xfrm>
        </p:grpSpPr>
        <p:pic>
          <p:nvPicPr>
            <p:cNvPr name="Picture 25" id="25"/>
            <p:cNvPicPr>
              <a:picLocks noChangeAspect="true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977494" y="0"/>
              <a:ext cx="3914386" cy="2128002"/>
            </a:xfrm>
            <a:prstGeom prst="rect">
              <a:avLst/>
            </a:prstGeom>
          </p:spPr>
        </p:pic>
        <p:sp>
          <p:nvSpPr>
            <p:cNvPr name="TextBox 26" id="26"/>
            <p:cNvSpPr txBox="true"/>
            <p:nvPr/>
          </p:nvSpPr>
          <p:spPr>
            <a:xfrm rot="218883">
              <a:off x="16751" y="686138"/>
              <a:ext cx="5789862" cy="7176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77"/>
                </a:lnSpc>
              </a:pPr>
              <a:r>
                <a:rPr lang="en-US" sz="3367">
                  <a:solidFill>
                    <a:srgbClr val="000000"/>
                  </a:solidFill>
                  <a:latin typeface="Anonymous Pro Bold"/>
                </a:rPr>
                <a:t>Latency</a:t>
              </a: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7807125" y="9521105"/>
            <a:ext cx="33416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1C2529"/>
                </a:solidFill>
                <a:latin typeface="Bakerie Bold"/>
              </a:rPr>
              <a:t>24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3503" r="0" b="1350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158256" y="4343918"/>
            <a:ext cx="366886" cy="366886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DD05A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361594" y="4343918"/>
            <a:ext cx="366886" cy="36688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DD05A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2158256" y="7304374"/>
            <a:ext cx="366886" cy="366886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DD05A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361594" y="7304374"/>
            <a:ext cx="366886" cy="366886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DD05A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9648" y="-952151"/>
            <a:ext cx="5449712" cy="3315637"/>
            <a:chOff x="0" y="0"/>
            <a:chExt cx="7266282" cy="4420849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41764" r="1443" b="41837"/>
            <a:stretch>
              <a:fillRect/>
            </a:stretch>
          </p:blipFill>
          <p:spPr>
            <a:xfrm flipH="false" flipV="false" rot="0">
              <a:off x="0" y="2116445"/>
              <a:ext cx="2348800" cy="390786"/>
            </a:xfrm>
            <a:prstGeom prst="rect">
              <a:avLst/>
            </a:prstGeom>
          </p:spPr>
        </p:pic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845433" y="0"/>
              <a:ext cx="4420849" cy="4420849"/>
            </a:xfrm>
            <a:prstGeom prst="rect">
              <a:avLst/>
            </a:prstGeom>
          </p:spPr>
        </p:pic>
      </p:grpSp>
      <p:sp>
        <p:nvSpPr>
          <p:cNvPr name="TextBox 14" id="14"/>
          <p:cNvSpPr txBox="true"/>
          <p:nvPr/>
        </p:nvSpPr>
        <p:spPr>
          <a:xfrm rot="0">
            <a:off x="1199055" y="1409409"/>
            <a:ext cx="14988267" cy="155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50"/>
              </a:lnSpc>
            </a:pPr>
            <a:r>
              <a:rPr lang="en-US" spc="300" sz="5000">
                <a:solidFill>
                  <a:srgbClr val="E6DCCA"/>
                </a:solidFill>
                <a:latin typeface="Libre Franklin Black Bold"/>
              </a:rPr>
              <a:t>Next Steps on Speech Enhancement for MAX78000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3006818" y="4196454"/>
            <a:ext cx="5595058" cy="1894091"/>
            <a:chOff x="0" y="0"/>
            <a:chExt cx="7460077" cy="2525455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66675"/>
              <a:ext cx="7460077" cy="1551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pc="101" sz="3400">
                  <a:solidFill>
                    <a:srgbClr val="E6DCCA"/>
                  </a:solidFill>
                  <a:latin typeface="Libre Franklin Black"/>
                </a:rPr>
                <a:t>Domain Adverserial Training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911410"/>
              <a:ext cx="7460077" cy="614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210155" y="4196454"/>
            <a:ext cx="4295698" cy="1894091"/>
            <a:chOff x="0" y="0"/>
            <a:chExt cx="5727598" cy="2525455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66675"/>
              <a:ext cx="5727598" cy="1551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pc="101" sz="3400">
                  <a:solidFill>
                    <a:srgbClr val="E6DCCA"/>
                  </a:solidFill>
                  <a:latin typeface="Libre Franklin Black"/>
                </a:rPr>
                <a:t>Optimize with MAX78000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1911410"/>
              <a:ext cx="5727598" cy="614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0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3006818" y="7156910"/>
            <a:ext cx="5595058" cy="1894091"/>
            <a:chOff x="0" y="0"/>
            <a:chExt cx="7460077" cy="2525455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-66675"/>
              <a:ext cx="7460077" cy="1551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pc="101" sz="3400">
                  <a:solidFill>
                    <a:srgbClr val="E6DCCA"/>
                  </a:solidFill>
                  <a:latin typeface="Libre Franklin Black"/>
                </a:rPr>
                <a:t>Add more noise types and mix inputs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1911410"/>
              <a:ext cx="7460077" cy="614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0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1210155" y="7156910"/>
            <a:ext cx="5519688" cy="1294016"/>
            <a:chOff x="0" y="0"/>
            <a:chExt cx="7359584" cy="1725355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-66675"/>
              <a:ext cx="7359584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pc="101" sz="3400">
                  <a:solidFill>
                    <a:srgbClr val="E6DCCA"/>
                  </a:solidFill>
                  <a:latin typeface="Libre Franklin Black"/>
                </a:rPr>
                <a:t>Add more languages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1111310"/>
              <a:ext cx="7359584" cy="614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00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7805984" y="9521105"/>
            <a:ext cx="33645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25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047735" y="266700"/>
            <a:ext cx="4192530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00"/>
              </a:lnSpc>
            </a:pPr>
            <a:r>
              <a:rPr lang="en-US" spc="150" sz="5000">
                <a:solidFill>
                  <a:srgbClr val="E6DCCA"/>
                </a:solidFill>
                <a:latin typeface="Libre Franklin Black"/>
              </a:rPr>
              <a:t>Flask Demo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805785" y="9521105"/>
            <a:ext cx="33684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26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456310" y="4094103"/>
            <a:ext cx="2580581" cy="2797681"/>
            <a:chOff x="0" y="0"/>
            <a:chExt cx="5857240" cy="63500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8572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857240">
                  <a:moveTo>
                    <a:pt x="2928620" y="0"/>
                  </a:moveTo>
                  <a:lnTo>
                    <a:pt x="2928620" y="0"/>
                  </a:lnTo>
                  <a:cubicBezTo>
                    <a:pt x="4546600" y="0"/>
                    <a:pt x="5857240" y="1310640"/>
                    <a:pt x="5857240" y="2928620"/>
                  </a:cubicBezTo>
                  <a:lnTo>
                    <a:pt x="5857240" y="6350000"/>
                  </a:lnTo>
                  <a:lnTo>
                    <a:pt x="585724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928620"/>
                  </a:lnTo>
                  <a:cubicBezTo>
                    <a:pt x="0" y="1310640"/>
                    <a:pt x="1310640" y="0"/>
                    <a:pt x="2928620" y="0"/>
                  </a:cubicBezTo>
                  <a:close/>
                </a:path>
              </a:pathLst>
            </a:custGeom>
            <a:blipFill>
              <a:blip r:embed="rId2"/>
              <a:stretch>
                <a:fillRect l="-4206" r="-4206" t="0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5679596" y="4094103"/>
            <a:ext cx="2580581" cy="2797681"/>
            <a:chOff x="0" y="0"/>
            <a:chExt cx="5857240" cy="63500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58572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857240">
                  <a:moveTo>
                    <a:pt x="2928620" y="0"/>
                  </a:moveTo>
                  <a:lnTo>
                    <a:pt x="2928620" y="0"/>
                  </a:lnTo>
                  <a:cubicBezTo>
                    <a:pt x="4546600" y="0"/>
                    <a:pt x="5857240" y="1310640"/>
                    <a:pt x="5857240" y="2928620"/>
                  </a:cubicBezTo>
                  <a:lnTo>
                    <a:pt x="5857240" y="6350000"/>
                  </a:lnTo>
                  <a:lnTo>
                    <a:pt x="585724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928620"/>
                  </a:lnTo>
                  <a:cubicBezTo>
                    <a:pt x="0" y="1310640"/>
                    <a:pt x="1310640" y="0"/>
                    <a:pt x="2928620" y="0"/>
                  </a:cubicBezTo>
                  <a:close/>
                </a:path>
              </a:pathLst>
            </a:custGeom>
            <a:blipFill>
              <a:blip r:embed="rId3"/>
              <a:stretch>
                <a:fillRect l="-4206" r="-4206" t="0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966848" y="4094103"/>
            <a:ext cx="2580581" cy="2797681"/>
            <a:chOff x="0" y="0"/>
            <a:chExt cx="5857240" cy="63500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58572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857240">
                  <a:moveTo>
                    <a:pt x="2928620" y="0"/>
                  </a:moveTo>
                  <a:lnTo>
                    <a:pt x="2928620" y="0"/>
                  </a:lnTo>
                  <a:cubicBezTo>
                    <a:pt x="4546600" y="0"/>
                    <a:pt x="5857240" y="1310640"/>
                    <a:pt x="5857240" y="2928620"/>
                  </a:cubicBezTo>
                  <a:lnTo>
                    <a:pt x="5857240" y="6350000"/>
                  </a:lnTo>
                  <a:lnTo>
                    <a:pt x="585724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928620"/>
                  </a:lnTo>
                  <a:cubicBezTo>
                    <a:pt x="0" y="1310640"/>
                    <a:pt x="1310640" y="0"/>
                    <a:pt x="2928620" y="0"/>
                  </a:cubicBezTo>
                  <a:close/>
                </a:path>
              </a:pathLst>
            </a:custGeom>
            <a:blipFill>
              <a:blip r:embed="rId4"/>
              <a:stretch>
                <a:fillRect l="-3893" r="-3893" t="0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4251109" y="4094103"/>
            <a:ext cx="2580581" cy="2797681"/>
            <a:chOff x="0" y="0"/>
            <a:chExt cx="5857240" cy="635000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58572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857240">
                  <a:moveTo>
                    <a:pt x="2928620" y="0"/>
                  </a:moveTo>
                  <a:lnTo>
                    <a:pt x="2928620" y="0"/>
                  </a:lnTo>
                  <a:cubicBezTo>
                    <a:pt x="4546600" y="0"/>
                    <a:pt x="5857240" y="1310640"/>
                    <a:pt x="5857240" y="2928620"/>
                  </a:cubicBezTo>
                  <a:lnTo>
                    <a:pt x="5857240" y="6350000"/>
                  </a:lnTo>
                  <a:lnTo>
                    <a:pt x="585724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928620"/>
                  </a:lnTo>
                  <a:cubicBezTo>
                    <a:pt x="0" y="1310640"/>
                    <a:pt x="1310640" y="0"/>
                    <a:pt x="2928620" y="0"/>
                  </a:cubicBezTo>
                  <a:close/>
                </a:path>
              </a:pathLst>
            </a:custGeom>
            <a:blipFill>
              <a:blip r:embed="rId5"/>
              <a:stretch>
                <a:fillRect l="0" r="0" t="0" b="-22986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75926" y="7873008"/>
            <a:ext cx="3941348" cy="306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9"/>
              </a:lnSpc>
              <a:spcBef>
                <a:spcPct val="0"/>
              </a:spcBef>
            </a:pPr>
            <a:r>
              <a:rPr lang="en-US" sz="1821">
                <a:solidFill>
                  <a:srgbClr val="E6DCCA"/>
                </a:solidFill>
                <a:latin typeface="HK Grotesk Light"/>
              </a:rPr>
              <a:t>zijcao@uchicago</a:t>
            </a:r>
            <a:r>
              <a:rPr lang="en-US" sz="1821">
                <a:solidFill>
                  <a:srgbClr val="E6DCCA"/>
                </a:solidFill>
                <a:latin typeface="HK Grotesk Light"/>
              </a:rPr>
              <a:t>.com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75926" y="7214936"/>
            <a:ext cx="3941348" cy="433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9"/>
              </a:lnSpc>
              <a:spcBef>
                <a:spcPct val="0"/>
              </a:spcBef>
            </a:pPr>
            <a:r>
              <a:rPr lang="en-US" spc="-78" sz="2622">
                <a:solidFill>
                  <a:srgbClr val="CABFB2"/>
                </a:solidFill>
                <a:latin typeface="HK Grotesk Medium Bold"/>
              </a:rPr>
              <a:t>STELLA CAO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999213" y="7873008"/>
            <a:ext cx="3941348" cy="306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9"/>
              </a:lnSpc>
              <a:spcBef>
                <a:spcPct val="0"/>
              </a:spcBef>
            </a:pPr>
            <a:r>
              <a:rPr lang="en-US" sz="1821">
                <a:solidFill>
                  <a:srgbClr val="E6DCCA"/>
                </a:solidFill>
                <a:latin typeface="HK Grotesk Light"/>
              </a:rPr>
              <a:t>renjiel@uchicago.edu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999213" y="7214936"/>
            <a:ext cx="3941348" cy="433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9"/>
              </a:lnSpc>
              <a:spcBef>
                <a:spcPct val="0"/>
              </a:spcBef>
            </a:pPr>
            <a:r>
              <a:rPr lang="en-US" spc="-78" sz="2622">
                <a:solidFill>
                  <a:srgbClr val="E6DCCA"/>
                </a:solidFill>
                <a:latin typeface="HK Grotesk Medium Bold"/>
              </a:rPr>
              <a:t>RENJIE LIU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86464" y="7873008"/>
            <a:ext cx="3941348" cy="306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9"/>
              </a:lnSpc>
              <a:spcBef>
                <a:spcPct val="0"/>
              </a:spcBef>
            </a:pPr>
            <a:r>
              <a:rPr lang="en-US" sz="1821">
                <a:solidFill>
                  <a:srgbClr val="E6DCCA"/>
                </a:solidFill>
                <a:latin typeface="HK Grotesk Light"/>
              </a:rPr>
              <a:t>shengyan@uchicago.edu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86464" y="7214936"/>
            <a:ext cx="3941348" cy="433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9"/>
              </a:lnSpc>
              <a:spcBef>
                <a:spcPct val="0"/>
              </a:spcBef>
            </a:pPr>
            <a:r>
              <a:rPr lang="en-US" spc="-78" sz="2622">
                <a:solidFill>
                  <a:srgbClr val="E6DCCA"/>
                </a:solidFill>
                <a:latin typeface="HK Grotesk Medium Bold"/>
              </a:rPr>
              <a:t>CURTIS ZHUANG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570726" y="7873008"/>
            <a:ext cx="3941348" cy="306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9"/>
              </a:lnSpc>
              <a:spcBef>
                <a:spcPct val="0"/>
              </a:spcBef>
            </a:pPr>
            <a:r>
              <a:rPr lang="en-US" sz="1821">
                <a:solidFill>
                  <a:srgbClr val="E6DCCA"/>
                </a:solidFill>
                <a:latin typeface="HK Grotesk Light"/>
              </a:rPr>
              <a:t>huaxuan@uchicago.edu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570726" y="7214936"/>
            <a:ext cx="3941348" cy="433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9"/>
              </a:lnSpc>
              <a:spcBef>
                <a:spcPct val="0"/>
              </a:spcBef>
            </a:pPr>
            <a:r>
              <a:rPr lang="en-US" spc="-78" sz="2622">
                <a:solidFill>
                  <a:srgbClr val="E6DCCA"/>
                </a:solidFill>
                <a:latin typeface="HK Grotesk Medium Bold"/>
              </a:rPr>
              <a:t>HUAXUAN WANG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2344358" y="1371560"/>
            <a:ext cx="13599285" cy="1637097"/>
            <a:chOff x="0" y="0"/>
            <a:chExt cx="18132379" cy="2182797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209550"/>
              <a:ext cx="18132379" cy="13229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799"/>
                </a:lnSpc>
              </a:pPr>
              <a:r>
                <a:rPr lang="en-US" spc="-164" sz="5499">
                  <a:solidFill>
                    <a:srgbClr val="E6DCCA"/>
                  </a:solidFill>
                  <a:latin typeface="Libre Baskerville"/>
                </a:rPr>
                <a:t>Questions, comments, or suggestions?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3832188" y="1509697"/>
              <a:ext cx="10468004" cy="673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11"/>
                </a:lnSpc>
                <a:spcBef>
                  <a:spcPts val="4011"/>
                </a:spcBef>
              </a:pPr>
              <a:r>
                <a:rPr lang="en-US" spc="-33" sz="3343">
                  <a:solidFill>
                    <a:srgbClr val="E6DCCA"/>
                  </a:solidFill>
                  <a:latin typeface="HK Grotesk Medium"/>
                </a:rPr>
                <a:t>Reach out to us!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7814715" y="9521105"/>
            <a:ext cx="31898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27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6000"/>
          </a:blip>
          <a:srcRect l="1294" t="0" r="1294" b="0"/>
          <a:stretch>
            <a:fillRect/>
          </a:stretch>
        </p:blipFill>
        <p:spPr>
          <a:xfrm flipH="false" flipV="false" rot="0">
            <a:off x="0" y="2179109"/>
            <a:ext cx="15896716" cy="1087268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298124" y="3065815"/>
            <a:ext cx="14989876" cy="123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840"/>
              </a:lnSpc>
            </a:pPr>
            <a:r>
              <a:rPr lang="en-US" spc="480" sz="8000">
                <a:solidFill>
                  <a:srgbClr val="E6DCCA"/>
                </a:solidFill>
                <a:latin typeface="Libre Franklin Black Bold"/>
              </a:rPr>
              <a:t>THANKS FOR WATCHING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215255" y="7398484"/>
            <a:ext cx="5128198" cy="512819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true" flipV="true" rot="0">
            <a:off x="16484389" y="1028700"/>
            <a:ext cx="1049938" cy="724457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11176683" y="9015032"/>
            <a:ext cx="1761600" cy="29309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3433964" y="6019237"/>
            <a:ext cx="14718196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Special thanks to Dr. Batuhan Gundogdu,  Dr. Utku Pamuksuz, 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Chris Olen and Scott Shepard for their advice and assistance in our project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808266" y="9521105"/>
            <a:ext cx="331887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28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572037" y="-2433183"/>
            <a:ext cx="4866365" cy="4866365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18251" y="3203358"/>
            <a:ext cx="3532905" cy="2864467"/>
            <a:chOff x="0" y="0"/>
            <a:chExt cx="4710540" cy="381928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3256841"/>
              <a:ext cx="4710540" cy="5624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2"/>
                </a:lnSpc>
              </a:pPr>
              <a:r>
                <a:rPr lang="en-US" spc="24" sz="2428">
                  <a:solidFill>
                    <a:srgbClr val="E6DCCA"/>
                  </a:solidFill>
                  <a:latin typeface="Libre Franklin Light Bold"/>
                </a:rPr>
                <a:t>Background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1097810" y="0"/>
              <a:ext cx="2514919" cy="2514919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5061234" y="3203358"/>
            <a:ext cx="3532905" cy="2864467"/>
            <a:chOff x="0" y="0"/>
            <a:chExt cx="4710540" cy="3819289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1097810" y="0"/>
              <a:ext cx="2514919" cy="2514919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3256841"/>
              <a:ext cx="4710540" cy="5624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2"/>
                </a:lnSpc>
              </a:pPr>
              <a:r>
                <a:rPr lang="en-US" spc="24" sz="2428">
                  <a:solidFill>
                    <a:srgbClr val="E6DCCA"/>
                  </a:solidFill>
                  <a:latin typeface="Libre Franklin Light Bold"/>
                </a:rPr>
                <a:t>Problem Statement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704217" y="3203358"/>
            <a:ext cx="3532905" cy="2864467"/>
            <a:chOff x="0" y="0"/>
            <a:chExt cx="4710540" cy="3819289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1097810" y="0"/>
              <a:ext cx="2514919" cy="2514919"/>
              <a:chOff x="0" y="0"/>
              <a:chExt cx="6350000" cy="6350000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0" y="3256841"/>
              <a:ext cx="4710540" cy="5624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2"/>
                </a:lnSpc>
              </a:pPr>
              <a:r>
                <a:rPr lang="en-US" spc="24" sz="2428">
                  <a:solidFill>
                    <a:srgbClr val="E6DCCA"/>
                  </a:solidFill>
                  <a:latin typeface="Libre Franklin Light Bold"/>
                </a:rPr>
                <a:t>Knowledge Expansion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37325" y="6604582"/>
            <a:ext cx="3532905" cy="2864467"/>
            <a:chOff x="0" y="0"/>
            <a:chExt cx="4710540" cy="3819289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3256841"/>
              <a:ext cx="4710540" cy="5624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2"/>
                </a:lnSpc>
              </a:pPr>
              <a:r>
                <a:rPr lang="en-US" spc="24" sz="2428">
                  <a:solidFill>
                    <a:srgbClr val="E6DCCA"/>
                  </a:solidFill>
                  <a:latin typeface="Libre Franklin Light Bold"/>
                </a:rPr>
                <a:t>Next Steps</a:t>
              </a:r>
            </a:p>
          </p:txBody>
        </p:sp>
        <p:grpSp>
          <p:nvGrpSpPr>
            <p:cNvPr name="Group 17" id="17"/>
            <p:cNvGrpSpPr/>
            <p:nvPr/>
          </p:nvGrpSpPr>
          <p:grpSpPr>
            <a:xfrm rot="0">
              <a:off x="1097810" y="0"/>
              <a:ext cx="2514919" cy="2514919"/>
              <a:chOff x="0" y="0"/>
              <a:chExt cx="6350000" cy="6350000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</p:grpSp>
      <p:grpSp>
        <p:nvGrpSpPr>
          <p:cNvPr name="Group 19" id="19"/>
          <p:cNvGrpSpPr/>
          <p:nvPr/>
        </p:nvGrpSpPr>
        <p:grpSpPr>
          <a:xfrm rot="0">
            <a:off x="7380308" y="6604582"/>
            <a:ext cx="3532905" cy="2864467"/>
            <a:chOff x="0" y="0"/>
            <a:chExt cx="4710540" cy="3819289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1097810" y="0"/>
              <a:ext cx="2514919" cy="2514919"/>
              <a:chOff x="0" y="0"/>
              <a:chExt cx="6350000" cy="635000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0" y="3256841"/>
              <a:ext cx="4710540" cy="5624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2"/>
                </a:lnSpc>
              </a:pPr>
              <a:r>
                <a:rPr lang="en-US" spc="24" sz="2428">
                  <a:solidFill>
                    <a:srgbClr val="E6DCCA"/>
                  </a:solidFill>
                  <a:latin typeface="Libre Franklin Light Bold"/>
                </a:rPr>
                <a:t>Findings and Discussion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023290" y="6604582"/>
            <a:ext cx="3532905" cy="2864467"/>
            <a:chOff x="0" y="0"/>
            <a:chExt cx="4710540" cy="3819289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1097810" y="0"/>
              <a:ext cx="2514919" cy="2514919"/>
              <a:chOff x="0" y="0"/>
              <a:chExt cx="6350000" cy="6350000"/>
            </a:xfrm>
          </p:grpSpPr>
          <p:sp>
            <p:nvSpPr>
              <p:cNvPr name="Freeform 25" id="2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  <p:sp>
          <p:nvSpPr>
            <p:cNvPr name="TextBox 26" id="26"/>
            <p:cNvSpPr txBox="true"/>
            <p:nvPr/>
          </p:nvSpPr>
          <p:spPr>
            <a:xfrm rot="0">
              <a:off x="0" y="3256841"/>
              <a:ext cx="4710540" cy="5624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2"/>
                </a:lnSpc>
              </a:pPr>
              <a:r>
                <a:rPr lang="en-US" spc="24" sz="2428">
                  <a:solidFill>
                    <a:srgbClr val="E6DCCA"/>
                  </a:solidFill>
                  <a:latin typeface="Libre Franklin Light Bold"/>
                </a:rPr>
                <a:t>Data and Methodology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3909156" y="3206044"/>
            <a:ext cx="3532905" cy="2864467"/>
            <a:chOff x="0" y="0"/>
            <a:chExt cx="4710540" cy="3819289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1097810" y="0"/>
              <a:ext cx="2514919" cy="2514919"/>
              <a:chOff x="0" y="0"/>
              <a:chExt cx="6350000" cy="6350000"/>
            </a:xfrm>
          </p:grpSpPr>
          <p:sp>
            <p:nvSpPr>
              <p:cNvPr name="Freeform 29" id="2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D05A"/>
              </a:solidFill>
            </p:spPr>
          </p:sp>
        </p:grpSp>
        <p:sp>
          <p:nvSpPr>
            <p:cNvPr name="TextBox 30" id="30"/>
            <p:cNvSpPr txBox="true"/>
            <p:nvPr/>
          </p:nvSpPr>
          <p:spPr>
            <a:xfrm rot="0">
              <a:off x="0" y="3256841"/>
              <a:ext cx="4710540" cy="5624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2"/>
                </a:lnSpc>
              </a:pPr>
              <a:r>
                <a:rPr lang="en-US" spc="24" sz="2428">
                  <a:solidFill>
                    <a:srgbClr val="E6DCCA"/>
                  </a:solidFill>
                  <a:latin typeface="Libre Franklin Light Bold"/>
                </a:rPr>
                <a:t>Candidate Model</a:t>
              </a:r>
            </a:p>
          </p:txBody>
        </p:sp>
      </p:grpSp>
      <p:pic>
        <p:nvPicPr>
          <p:cNvPr name="Picture 31" id="3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887855" y="3956117"/>
            <a:ext cx="1131691" cy="516334"/>
          </a:xfrm>
          <a:prstGeom prst="rect">
            <a:avLst/>
          </a:prstGeom>
        </p:spPr>
      </p:pic>
      <p:pic>
        <p:nvPicPr>
          <p:cNvPr name="Picture 32" id="32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544995" y="3956117"/>
            <a:ext cx="1131691" cy="516334"/>
          </a:xfrm>
          <a:prstGeom prst="rect">
            <a:avLst/>
          </a:prstGeom>
        </p:spPr>
      </p:pic>
      <p:pic>
        <p:nvPicPr>
          <p:cNvPr name="Picture 33" id="3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040835" y="4119258"/>
            <a:ext cx="1131691" cy="516334"/>
          </a:xfrm>
          <a:prstGeom prst="rect">
            <a:avLst/>
          </a:prstGeom>
        </p:spPr>
      </p:pic>
      <p:pic>
        <p:nvPicPr>
          <p:cNvPr name="Picture 34" id="3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0518123">
            <a:off x="6261841" y="7296238"/>
            <a:ext cx="1131691" cy="516334"/>
          </a:xfrm>
          <a:prstGeom prst="rect">
            <a:avLst/>
          </a:prstGeom>
        </p:spPr>
      </p:pic>
      <p:pic>
        <p:nvPicPr>
          <p:cNvPr name="Picture 35" id="3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0518123">
            <a:off x="10932456" y="7272351"/>
            <a:ext cx="1131691" cy="516334"/>
          </a:xfrm>
          <a:prstGeom prst="rect">
            <a:avLst/>
          </a:prstGeom>
        </p:spPr>
      </p:pic>
      <p:pic>
        <p:nvPicPr>
          <p:cNvPr name="Picture 36" id="3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true" rot="9511662">
            <a:off x="15255067" y="6545743"/>
            <a:ext cx="1116956" cy="808397"/>
          </a:xfrm>
          <a:prstGeom prst="rect">
            <a:avLst/>
          </a:prstGeom>
        </p:spPr>
      </p:pic>
      <p:sp>
        <p:nvSpPr>
          <p:cNvPr name="TextBox 37" id="37"/>
          <p:cNvSpPr txBox="true"/>
          <p:nvPr/>
        </p:nvSpPr>
        <p:spPr>
          <a:xfrm rot="0">
            <a:off x="1028700" y="1689568"/>
            <a:ext cx="10386842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9"/>
              </a:lnSpc>
            </a:pPr>
            <a:r>
              <a:rPr lang="en-US" spc="164" sz="5499">
                <a:solidFill>
                  <a:srgbClr val="E6DCCA"/>
                </a:solidFill>
                <a:latin typeface="Libre Franklin Black"/>
              </a:rPr>
              <a:t>Project Roadmap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7889228" y="9521105"/>
            <a:ext cx="16996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2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000" r="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515981" y="5294678"/>
            <a:ext cx="7477546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7712841" y="1978660"/>
            <a:ext cx="8280686" cy="592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81" indent="-345440" lvl="1">
              <a:lnSpc>
                <a:spcPts val="8000"/>
              </a:lnSpc>
              <a:buFont typeface="Arial"/>
              <a:buChar char="•"/>
            </a:pPr>
            <a:r>
              <a:rPr lang="en-US" spc="288" sz="3200">
                <a:solidFill>
                  <a:srgbClr val="FDD05A"/>
                </a:solidFill>
                <a:latin typeface="Aileron Regular Italics"/>
              </a:rPr>
              <a:t>Generate Noisy Speech(P30)</a:t>
            </a:r>
          </a:p>
          <a:p>
            <a:pPr marL="690881" indent="-345440" lvl="1">
              <a:lnSpc>
                <a:spcPts val="8000"/>
              </a:lnSpc>
              <a:buFont typeface="Arial"/>
              <a:buChar char="•"/>
            </a:pPr>
            <a:r>
              <a:rPr lang="en-US" spc="288" sz="3200">
                <a:solidFill>
                  <a:srgbClr val="FDD05A"/>
                </a:solidFill>
                <a:latin typeface="Aileron Regular Italics"/>
              </a:rPr>
              <a:t>ISTFT Model(P31)</a:t>
            </a:r>
          </a:p>
          <a:p>
            <a:pPr marL="690881" indent="-345440" lvl="1">
              <a:lnSpc>
                <a:spcPts val="8000"/>
              </a:lnSpc>
              <a:buFont typeface="Arial"/>
              <a:buChar char="•"/>
            </a:pPr>
            <a:r>
              <a:rPr lang="en-US" spc="288" sz="3200">
                <a:solidFill>
                  <a:srgbClr val="FDD05A"/>
                </a:solidFill>
                <a:latin typeface="Aileron Regular Italics"/>
              </a:rPr>
              <a:t>Ideal Ratio Mask(P32)</a:t>
            </a:r>
          </a:p>
          <a:p>
            <a:pPr marL="690881" indent="-345440" lvl="1">
              <a:lnSpc>
                <a:spcPts val="8000"/>
              </a:lnSpc>
              <a:buFont typeface="Arial"/>
              <a:buChar char="•"/>
            </a:pPr>
            <a:r>
              <a:rPr lang="en-US" spc="288" sz="3200">
                <a:solidFill>
                  <a:srgbClr val="FDD05A"/>
                </a:solidFill>
                <a:latin typeface="Aileron Regular Italics"/>
              </a:rPr>
              <a:t>Why Don't Use Phase(P33)</a:t>
            </a:r>
          </a:p>
          <a:p>
            <a:pPr marL="690881" indent="-345440" lvl="1">
              <a:lnSpc>
                <a:spcPts val="8000"/>
              </a:lnSpc>
              <a:buFont typeface="Arial"/>
              <a:buChar char="•"/>
            </a:pPr>
            <a:r>
              <a:rPr lang="en-US" spc="288" sz="3200">
                <a:solidFill>
                  <a:srgbClr val="FDD05A"/>
                </a:solidFill>
                <a:latin typeface="Aileron Regular Italics"/>
              </a:rPr>
              <a:t>Hearing Aid Future Market(P34)</a:t>
            </a:r>
          </a:p>
          <a:p>
            <a:pPr marL="690880" indent="-345440" lvl="1">
              <a:lnSpc>
                <a:spcPts val="8000"/>
              </a:lnSpc>
              <a:buFont typeface="Arial"/>
              <a:buChar char="•"/>
            </a:pPr>
            <a:r>
              <a:rPr lang="en-US" spc="288" sz="3200">
                <a:solidFill>
                  <a:srgbClr val="FDD05A"/>
                </a:solidFill>
                <a:latin typeface="Aileron Regular Italics"/>
              </a:rPr>
              <a:t>Masking and Mapping (P35)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78083" y="4676775"/>
            <a:ext cx="4720364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</a:pPr>
            <a:r>
              <a:rPr lang="en-US" spc="179" sz="6000">
                <a:solidFill>
                  <a:srgbClr val="E6DCCA"/>
                </a:solidFill>
                <a:latin typeface="Libre Franklin Black"/>
              </a:rPr>
              <a:t>Q &amp; A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3259556" y="2579401"/>
            <a:ext cx="5128198" cy="512819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16792158" y="4972328"/>
            <a:ext cx="2057645" cy="342345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7809010" y="9521105"/>
            <a:ext cx="33039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29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81818" y="623887"/>
            <a:ext cx="419253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9"/>
              </a:lnSpc>
            </a:pPr>
            <a:r>
              <a:rPr lang="en-US" spc="164" sz="5499">
                <a:solidFill>
                  <a:srgbClr val="E6DCCA"/>
                </a:solidFill>
                <a:latin typeface="Libre Franklin Black"/>
              </a:rPr>
              <a:t>Appendix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422786" y="-2732120"/>
            <a:ext cx="5128198" cy="512819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565979" y="3557038"/>
            <a:ext cx="5918671" cy="1786596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33450"/>
            <a:ext cx="162306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E6DCCA"/>
                </a:solidFill>
                <a:latin typeface="Libre Franklin Black"/>
              </a:rPr>
              <a:t>Generate Noisy Speech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330059"/>
            <a:ext cx="9538060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A custom PyTorch dataset module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Total 30 conditions are considered:</a:t>
            </a:r>
          </a:p>
          <a:p>
            <a:pPr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6 noise types</a:t>
            </a:r>
          </a:p>
          <a:p>
            <a:pPr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5 different SNR each (-10 dB, -5 dB, 0 dB, 5 dB,  10 dB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SNR Mixer function generate noisy speech given specific SNR value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796806" y="9521105"/>
            <a:ext cx="35480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30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33450"/>
            <a:ext cx="162306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E6DCCA"/>
                </a:solidFill>
                <a:latin typeface="Libre Franklin Black"/>
              </a:rPr>
              <a:t>ISTFT Module - Recover Back to Speech Audio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166274"/>
            <a:ext cx="10474794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A custom module that wraps up PyTorch's istft function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The predicted mask are multiplied with noisy magnitudes to get enhanced magnitude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Applied transformation back (log transform, log powered transform, and quantization)  on magnitude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The istft function that has same parameter setups with stft function takes both magnitude and phase to generate enhanced speech audio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215255" y="7398484"/>
            <a:ext cx="5128198" cy="512819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2912237" y="2232949"/>
            <a:ext cx="4022429" cy="734530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7823297" y="9521105"/>
            <a:ext cx="30182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31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3328" r="0" b="0"/>
          <a:stretch>
            <a:fillRect/>
          </a:stretch>
        </p:blipFill>
        <p:spPr>
          <a:xfrm flipH="false" flipV="false" rot="0">
            <a:off x="11829782" y="2626778"/>
            <a:ext cx="6019175" cy="86911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829782" y="5143500"/>
            <a:ext cx="6019175" cy="116698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829782" y="8085679"/>
            <a:ext cx="6019175" cy="126181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422786" y="-2732120"/>
            <a:ext cx="5128198" cy="5128198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28700" y="933450"/>
            <a:ext cx="162306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E6DCCA"/>
                </a:solidFill>
                <a:latin typeface="Libre Franklin Black"/>
              </a:rPr>
              <a:t>Ideal Ratio Mask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166274"/>
            <a:ext cx="10474794" cy="718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 Bold"/>
              </a:rPr>
              <a:t>Ideal Binary Mask (IBM)</a:t>
            </a:r>
          </a:p>
          <a:p>
            <a:pPr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Make the speech enhancement to binary classification task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 Bold"/>
              </a:rPr>
              <a:t>Ideal Ratio Mask (IRM)</a:t>
            </a:r>
          </a:p>
          <a:p>
            <a:pPr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smoothed version of IBM</a:t>
            </a:r>
          </a:p>
          <a:p>
            <a:pPr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Predicting the ratio between clean speech and noisy speech</a:t>
            </a:r>
          </a:p>
          <a:p>
            <a:pPr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Widely used in SE community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 Bold"/>
              </a:rPr>
              <a:t>Other Masking strategies</a:t>
            </a:r>
          </a:p>
          <a:p>
            <a:pPr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Take account of phase</a:t>
            </a:r>
          </a:p>
          <a:p>
            <a:pPr marL="2202178" indent="-550545" lvl="3">
              <a:lnSpc>
                <a:spcPts val="4759"/>
              </a:lnSpc>
              <a:buFont typeface="Arial"/>
              <a:buChar char="￭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Complex Ideal ratio mask (cIRM)</a:t>
            </a:r>
          </a:p>
          <a:p>
            <a:pPr marL="2202178" indent="-550545" lvl="3">
              <a:lnSpc>
                <a:spcPts val="4759"/>
              </a:lnSpc>
              <a:buFont typeface="Arial"/>
              <a:buChar char="￭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Phase sensitive mask (PSM)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806728" y="9521105"/>
            <a:ext cx="33496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32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422786" y="-2732120"/>
            <a:ext cx="5128198" cy="512819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084806" y="3141820"/>
            <a:ext cx="6964134" cy="3285117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33450"/>
            <a:ext cx="162306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E6DCCA"/>
                </a:solidFill>
                <a:latin typeface="Libre Franklin Black"/>
              </a:rPr>
              <a:t>Why Don't Use Phase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615961"/>
            <a:ext cx="9538060" cy="6083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Phase may or may not contain useful information for Speech Enhancement task</a:t>
            </a:r>
          </a:p>
          <a:p>
            <a:pPr marL="1165866" indent="-388622" lvl="2">
              <a:lnSpc>
                <a:spcPts val="5400"/>
              </a:lnSpc>
              <a:buFont typeface="Arial"/>
              <a:buChar char="⚬"/>
            </a:pPr>
            <a:r>
              <a:rPr lang="en-US" sz="2700">
                <a:solidFill>
                  <a:srgbClr val="E6DCCA"/>
                </a:solidFill>
                <a:latin typeface="Open Sans Light"/>
              </a:rPr>
              <a:t>The unimportance of phase in speech enhancement (Wang, D., &amp; Lim, J. , 1982)</a:t>
            </a:r>
          </a:p>
          <a:p>
            <a:pPr marL="1165866" indent="-388622" lvl="2">
              <a:lnSpc>
                <a:spcPts val="5400"/>
              </a:lnSpc>
              <a:buFont typeface="Arial"/>
              <a:buChar char="⚬"/>
            </a:pPr>
            <a:r>
              <a:rPr lang="en-US" sz="2700">
                <a:solidFill>
                  <a:srgbClr val="E6DCCA"/>
                </a:solidFill>
                <a:latin typeface="Open Sans Light"/>
              </a:rPr>
              <a:t>The importance of phase in speech enhancement (Paliwal, K., Wójcicki, K., &amp; Shannon, B. , 2011)</a:t>
            </a:r>
          </a:p>
          <a:p>
            <a:pPr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Involved complex-valued computation</a:t>
            </a:r>
          </a:p>
          <a:p>
            <a:pPr marL="1468119" indent="-489373" lvl="2">
              <a:lnSpc>
                <a:spcPts val="6799"/>
              </a:lnSpc>
              <a:buFont typeface="Arial"/>
              <a:buChar char="⚬"/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Not suitable for MAX78000 device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809208" y="9521105"/>
            <a:ext cx="33000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33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422786" y="-2732120"/>
            <a:ext cx="5128198" cy="512819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093929" y="5143500"/>
            <a:ext cx="5455157" cy="456869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526931" y="5186188"/>
            <a:ext cx="8620965" cy="4526007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933450"/>
            <a:ext cx="162306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E6DCCA"/>
                </a:solidFill>
                <a:latin typeface="Libre Franklin Black"/>
              </a:rPr>
              <a:t>Hearing Aid Future Market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809605" y="9521105"/>
            <a:ext cx="32920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34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885660"/>
            <a:ext cx="12792808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The global “</a:t>
            </a:r>
            <a:r>
              <a:rPr lang="en-US" sz="3399">
                <a:solidFill>
                  <a:srgbClr val="E6DCCA"/>
                </a:solidFill>
                <a:latin typeface="Arimo"/>
              </a:rPr>
              <a:t>hearing aids market</a:t>
            </a:r>
            <a:r>
              <a:rPr lang="en-US" sz="3399">
                <a:solidFill>
                  <a:srgbClr val="E6DCCA"/>
                </a:solidFill>
                <a:latin typeface="Arimo"/>
              </a:rPr>
              <a:t>” size is expected to reach $11 billion by 2028, exhibiting a CAGR of 7.4 % during the forecast period.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422786" y="-2732120"/>
            <a:ext cx="5128198" cy="512819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33450"/>
            <a:ext cx="162306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E6DCCA"/>
                </a:solidFill>
                <a:latin typeface="Libre Franklin Black"/>
              </a:rPr>
              <a:t>Masking vs Mapping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808414" y="9521105"/>
            <a:ext cx="33158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35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660984"/>
            <a:ext cx="15958185" cy="5912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99"/>
              </a:lnSpc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CNN and CDAE are less affected by training target and s</a:t>
            </a:r>
            <a:r>
              <a:rPr lang="en-US" sz="3399">
                <a:solidFill>
                  <a:srgbClr val="E6DCCA"/>
                </a:solidFill>
                <a:latin typeface="Arimo"/>
              </a:rPr>
              <a:t>how masking and mapping approaches are approximately giving the same performance.</a:t>
            </a:r>
          </a:p>
          <a:p>
            <a:pPr>
              <a:lnSpc>
                <a:spcPts val="6799"/>
              </a:lnSpc>
            </a:pPr>
          </a:p>
          <a:p>
            <a:pPr>
              <a:lnSpc>
                <a:spcPts val="6799"/>
              </a:lnSpc>
            </a:pPr>
            <a:r>
              <a:rPr lang="en-US" sz="3399">
                <a:solidFill>
                  <a:srgbClr val="E6DCCA"/>
                </a:solidFill>
                <a:latin typeface="Open Sans Light"/>
              </a:rPr>
              <a:t>'The performance of masking targets was shown to be much better at high SNR for all architectures, leading to a higher variance for all the evaluation metrics than that of the mapping targets, which makes mapping targets less affected by SNR changes.' (</a:t>
            </a:r>
            <a:r>
              <a:rPr lang="en-US" sz="3399">
                <a:solidFill>
                  <a:srgbClr val="E6DCCA"/>
                </a:solidFill>
                <a:latin typeface="Open Sans Light"/>
              </a:rPr>
              <a:t>Nossier</a:t>
            </a:r>
            <a:r>
              <a:rPr lang="en-US" sz="3399">
                <a:solidFill>
                  <a:srgbClr val="E6DCCA"/>
                </a:solidFill>
                <a:latin typeface="Open Sans Light"/>
              </a:rPr>
              <a:t>, 2020)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245" r="0" b="124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940239" y="2615651"/>
            <a:ext cx="6124085" cy="2971800"/>
            <a:chOff x="0" y="0"/>
            <a:chExt cx="8165447" cy="3962400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8165447" cy="3962400"/>
            </a:xfrm>
            <a:prstGeom prst="rect">
              <a:avLst/>
            </a:prstGeom>
            <a:solidFill>
              <a:srgbClr val="FFDC5D">
                <a:alpha val="64706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822597" y="853287"/>
              <a:ext cx="6520252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050"/>
                </a:lnSpc>
              </a:pPr>
              <a:r>
                <a:rPr lang="en-US" spc="60" sz="3000">
                  <a:solidFill>
                    <a:srgbClr val="1C2529"/>
                  </a:solidFill>
                  <a:latin typeface="Libre Franklin Black"/>
                </a:rPr>
                <a:t>MAXIM INTEGRATED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822597" y="1774343"/>
              <a:ext cx="6520252" cy="1287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96571" indent="-248285" lvl="1">
                <a:lnSpc>
                  <a:spcPts val="4140"/>
                </a:lnSpc>
                <a:buFont typeface="Arial"/>
                <a:buChar char="•"/>
              </a:pPr>
              <a:r>
                <a:rPr lang="en-US" spc="46" sz="2300">
                  <a:solidFill>
                    <a:srgbClr val="1C2529"/>
                  </a:solidFill>
                  <a:latin typeface="Libre Baskerville"/>
                </a:rPr>
                <a:t>Technology manufacture</a:t>
              </a:r>
            </a:p>
            <a:p>
              <a:pPr marL="496570" indent="-248285" lvl="1">
                <a:lnSpc>
                  <a:spcPts val="4140"/>
                </a:lnSpc>
                <a:buFont typeface="Arial"/>
                <a:buChar char="•"/>
              </a:pPr>
              <a:r>
                <a:rPr lang="en-US" spc="24" sz="2300">
                  <a:solidFill>
                    <a:srgbClr val="1C2529"/>
                  </a:solidFill>
                  <a:latin typeface="Libre Baskerville"/>
                </a:rPr>
                <a:t>MAX78000 accelerator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940239" y="6286500"/>
            <a:ext cx="6124085" cy="2971800"/>
            <a:chOff x="0" y="0"/>
            <a:chExt cx="8165447" cy="3962400"/>
          </a:xfrm>
        </p:grpSpPr>
        <p:sp>
          <p:nvSpPr>
            <p:cNvPr name="AutoShape 8" id="8"/>
            <p:cNvSpPr/>
            <p:nvPr/>
          </p:nvSpPr>
          <p:spPr>
            <a:xfrm rot="0">
              <a:off x="0" y="0"/>
              <a:ext cx="8165447" cy="3962400"/>
            </a:xfrm>
            <a:prstGeom prst="rect">
              <a:avLst/>
            </a:prstGeom>
            <a:solidFill>
              <a:srgbClr val="FFD651">
                <a:alpha val="64706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 rot="0">
              <a:off x="677762" y="853287"/>
              <a:ext cx="6809922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50"/>
                </a:lnSpc>
              </a:pPr>
              <a:r>
                <a:rPr lang="en-US" spc="60" sz="3000">
                  <a:solidFill>
                    <a:srgbClr val="1C2529"/>
                  </a:solidFill>
                  <a:latin typeface="Libre Franklin Black"/>
                </a:rPr>
                <a:t>SPEECH ENHANCEMENT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677762" y="1825143"/>
              <a:ext cx="6809922" cy="1287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96571" indent="-248285" lvl="1">
                <a:lnSpc>
                  <a:spcPts val="4140"/>
                </a:lnSpc>
                <a:buFont typeface="Arial"/>
                <a:buChar char="•"/>
              </a:pPr>
              <a:r>
                <a:rPr lang="en-US" spc="46" sz="2300">
                  <a:solidFill>
                    <a:srgbClr val="1C2529"/>
                  </a:solidFill>
                  <a:latin typeface="Libre Baskerville"/>
                </a:rPr>
                <a:t>Improve mixed speech</a:t>
              </a:r>
            </a:p>
            <a:p>
              <a:pPr algn="l" marL="496570" indent="-248285" lvl="1">
                <a:lnSpc>
                  <a:spcPts val="4140"/>
                </a:lnSpc>
                <a:buFont typeface="Arial"/>
                <a:buChar char="•"/>
              </a:pPr>
              <a:r>
                <a:rPr lang="en-US" spc="24" sz="2300">
                  <a:solidFill>
                    <a:srgbClr val="1C2529"/>
                  </a:solidFill>
                  <a:latin typeface="Libre Baskerville"/>
                </a:rPr>
                <a:t>Zoom and Microsoft Teams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1019175"/>
            <a:ext cx="16383126" cy="84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64"/>
              </a:lnSpc>
            </a:pPr>
            <a:r>
              <a:rPr lang="en-US" spc="329" sz="5499">
                <a:solidFill>
                  <a:srgbClr val="1C2529"/>
                </a:solidFill>
                <a:latin typeface="Libre Franklin Black Bold"/>
              </a:rPr>
              <a:t>Working With An Analog Device Company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765846" y="3118352"/>
            <a:ext cx="6680899" cy="2025148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0006212" y="6570213"/>
            <a:ext cx="6200167" cy="2404373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17891709" y="9521105"/>
            <a:ext cx="16500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9999"/>
          </a:blip>
          <a:srcRect l="0" t="28746" r="0" b="32907"/>
          <a:stretch>
            <a:fillRect/>
          </a:stretch>
        </p:blipFill>
        <p:spPr>
          <a:xfrm flipH="false" flipV="false" rot="0">
            <a:off x="-333947" y="-62863"/>
            <a:ext cx="18920105" cy="483375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572037" y="-2433183"/>
            <a:ext cx="4866365" cy="4866365"/>
          </a:xfrm>
          <a:prstGeom prst="rect">
            <a:avLst/>
          </a:prstGeom>
        </p:spPr>
      </p:pic>
      <p:sp>
        <p:nvSpPr>
          <p:cNvPr name="AutoShape 4" id="4"/>
          <p:cNvSpPr/>
          <p:nvPr/>
        </p:nvSpPr>
        <p:spPr>
          <a:xfrm rot="-5400000">
            <a:off x="7240214" y="7370908"/>
            <a:ext cx="4464340" cy="0"/>
          </a:xfrm>
          <a:prstGeom prst="line">
            <a:avLst/>
          </a:prstGeom>
          <a:ln cap="flat" w="9525">
            <a:solidFill>
              <a:srgbClr val="E6DCC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660260" y="3656212"/>
            <a:ext cx="2229368" cy="2229368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867508" y="2052183"/>
            <a:ext cx="14573637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00"/>
              </a:lnSpc>
            </a:pPr>
            <a:r>
              <a:rPr lang="en-US" spc="150" sz="5000">
                <a:solidFill>
                  <a:srgbClr val="E6DCCA"/>
                </a:solidFill>
                <a:latin typeface="Libre Franklin Black"/>
              </a:rPr>
              <a:t>Speech Enhancement Is A Harder Problem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89857" y="6059703"/>
            <a:ext cx="6664469" cy="2631934"/>
            <a:chOff x="0" y="0"/>
            <a:chExt cx="8885959" cy="350924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123825"/>
              <a:ext cx="8885959" cy="77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84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57198"/>
              <a:ext cx="8885959" cy="815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50"/>
                </a:lnSpc>
              </a:pPr>
              <a:r>
                <a:rPr lang="en-US" spc="35" sz="3500">
                  <a:solidFill>
                    <a:srgbClr val="FDD05A"/>
                  </a:solidFill>
                  <a:latin typeface="Aileron Regular"/>
                </a:rPr>
                <a:t>Noise Cancellation Headphones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178285"/>
              <a:ext cx="8885959" cy="13309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04519" indent="-302260" lvl="1">
                <a:lnSpc>
                  <a:spcPts val="4199"/>
                </a:lnSpc>
                <a:buFont typeface="Arial"/>
                <a:buChar char="•"/>
              </a:pPr>
              <a:r>
                <a:rPr lang="en-US" spc="27" sz="2799">
                  <a:solidFill>
                    <a:srgbClr val="E6DCCA"/>
                  </a:solidFill>
                  <a:latin typeface="Aileron Regular"/>
                </a:rPr>
                <a:t>Reduce ambient sounds using active noise control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798975" y="6059703"/>
            <a:ext cx="5951939" cy="3155809"/>
            <a:chOff x="0" y="0"/>
            <a:chExt cx="7935918" cy="420774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123825"/>
              <a:ext cx="7935918" cy="77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84"/>
                </a:lnSpc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957198"/>
              <a:ext cx="7935918" cy="815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50"/>
                </a:lnSpc>
              </a:pPr>
              <a:r>
                <a:rPr lang="en-US" spc="35" sz="3500">
                  <a:solidFill>
                    <a:srgbClr val="FDD05A"/>
                  </a:solidFill>
                  <a:latin typeface="Aileron Regular"/>
                </a:rPr>
                <a:t>Hearing Aid Requirements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2178285"/>
              <a:ext cx="7935918" cy="20294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04519" indent="-302260" lvl="1">
                <a:lnSpc>
                  <a:spcPts val="4199"/>
                </a:lnSpc>
                <a:buFont typeface="Arial"/>
                <a:buChar char="•"/>
              </a:pPr>
              <a:r>
                <a:rPr lang="en-US" spc="27" sz="2799">
                  <a:solidFill>
                    <a:srgbClr val="E6DCCA"/>
                  </a:solidFill>
                  <a:latin typeface="Aileron Regular"/>
                </a:rPr>
                <a:t>Enhance speech</a:t>
              </a:r>
            </a:p>
            <a:p>
              <a:pPr marL="604519" indent="-302260" lvl="1">
                <a:lnSpc>
                  <a:spcPts val="4199"/>
                </a:lnSpc>
                <a:buFont typeface="Arial"/>
                <a:buChar char="•"/>
              </a:pPr>
              <a:r>
                <a:rPr lang="en-US" spc="27" sz="2799">
                  <a:solidFill>
                    <a:srgbClr val="E6DCCA"/>
                  </a:solidFill>
                  <a:latin typeface="Aileron Regular"/>
                </a:rPr>
                <a:t>Aesthetic concern</a:t>
              </a:r>
            </a:p>
            <a:p>
              <a:pPr marL="604519" indent="-302260" lvl="1">
                <a:lnSpc>
                  <a:spcPts val="4199"/>
                </a:lnSpc>
                <a:buFont typeface="Arial"/>
                <a:buChar char="•"/>
              </a:pPr>
              <a:r>
                <a:rPr lang="en-US" spc="27" sz="2799">
                  <a:solidFill>
                    <a:srgbClr val="E6DCCA"/>
                  </a:solidFill>
                  <a:latin typeface="Arimo"/>
                </a:rPr>
                <a:t>Power-efficient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7892056" y="9521105"/>
            <a:ext cx="16430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D0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156038" y="5737260"/>
            <a:ext cx="1131691" cy="51633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286699" y="5736747"/>
            <a:ext cx="1131691" cy="51633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270996" y="5100370"/>
            <a:ext cx="2263363" cy="1790114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739399" y="4844896"/>
            <a:ext cx="2686174" cy="2300036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357464" y="4900785"/>
            <a:ext cx="1975229" cy="1989699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92277" y="1028700"/>
            <a:ext cx="14503446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pc="165" sz="5500">
                <a:solidFill>
                  <a:srgbClr val="1C2529"/>
                </a:solidFill>
                <a:latin typeface="Libre Franklin Black"/>
              </a:rPr>
              <a:t>Huge Revenue Potential For Maxim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46192" y="2628900"/>
            <a:ext cx="13995615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2529"/>
                </a:solidFill>
                <a:latin typeface="Libre Baskerville"/>
              </a:rPr>
              <a:t>We developeded a speech enhancement algorithm that enables Maxim Integrated to participate in a </a:t>
            </a:r>
            <a:r>
              <a:rPr lang="en-US" u="sng" sz="2999">
                <a:solidFill>
                  <a:srgbClr val="1C2529"/>
                </a:solidFill>
                <a:latin typeface="Libre Baskerville Bold"/>
              </a:rPr>
              <a:t>$300 Million</a:t>
            </a:r>
            <a:r>
              <a:rPr lang="en-US" sz="2999">
                <a:solidFill>
                  <a:srgbClr val="1C2529"/>
                </a:solidFill>
                <a:latin typeface="Libre Baskerville"/>
              </a:rPr>
              <a:t> total addressable market.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60195" y="7517701"/>
            <a:ext cx="2444582" cy="1249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1C2529"/>
                </a:solidFill>
                <a:latin typeface="Libre Baskerville"/>
              </a:rPr>
              <a:t>About 28.8 million U.S. adults could benefit from using hearing aids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16595" y="7540561"/>
            <a:ext cx="2456967" cy="621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1C2529"/>
                </a:solidFill>
                <a:latin typeface="Libre Baskerville"/>
              </a:rPr>
              <a:t>Max78000 priced at around $10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70996" y="7517701"/>
            <a:ext cx="2456967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1C2529"/>
                </a:solidFill>
                <a:latin typeface="Libre Baskerville"/>
              </a:rPr>
              <a:t>$300 Million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90915" y="9521105"/>
            <a:ext cx="16658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1C2529"/>
                </a:solidFill>
                <a:latin typeface="Bakerie Bold"/>
              </a:rPr>
              <a:t>5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416442" y="-378412"/>
            <a:ext cx="19120884" cy="6387782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452708" y="8025848"/>
            <a:ext cx="3613184" cy="361318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41764" r="1443" b="41837"/>
          <a:stretch>
            <a:fillRect/>
          </a:stretch>
        </p:blipFill>
        <p:spPr>
          <a:xfrm flipH="false" flipV="false" rot="0">
            <a:off x="17131596" y="5878527"/>
            <a:ext cx="1572846" cy="261685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028700" y="6602968"/>
            <a:ext cx="12397423" cy="2845761"/>
            <a:chOff x="0" y="0"/>
            <a:chExt cx="16529898" cy="379434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0"/>
              <a:ext cx="16529898" cy="12043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699"/>
                </a:lnSpc>
              </a:pPr>
              <a:r>
                <a:rPr lang="en-US" spc="164" sz="5499">
                  <a:solidFill>
                    <a:srgbClr val="E6DCCA"/>
                  </a:solidFill>
                  <a:latin typeface="Libre Franklin Black"/>
                </a:rPr>
                <a:t>PROBLEM STATEMENT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717263"/>
              <a:ext cx="16529898" cy="2077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pc="27" sz="2800">
                  <a:solidFill>
                    <a:srgbClr val="E6DCCA"/>
                  </a:solidFill>
                  <a:latin typeface="Aileron Regular"/>
                </a:rPr>
                <a:t>Develope and implement machine learning methods, compatible with Maxim Integrated's MAX78000, to enhance speech for hearing aid devices with latency less than 10ms*.</a:t>
              </a: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2805767" y="190500"/>
            <a:ext cx="12522404" cy="5775038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7890766" y="9521105"/>
            <a:ext cx="16688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6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1028700"/>
            <a:ext cx="7084372" cy="2848502"/>
          </a:xfrm>
          <a:prstGeom prst="rect">
            <a:avLst/>
          </a:prstGeom>
          <a:solidFill>
            <a:srgbClr val="FDD05A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9781754" y="1028700"/>
            <a:ext cx="7151547" cy="8054363"/>
            <a:chOff x="0" y="0"/>
            <a:chExt cx="9535396" cy="10739151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42875"/>
              <a:ext cx="9535396" cy="8192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422"/>
                </a:lnSpc>
              </a:pPr>
              <a:r>
                <a:rPr lang="en-US" spc="301" sz="3347">
                  <a:solidFill>
                    <a:srgbClr val="E6DCCA"/>
                  </a:solidFill>
                  <a:latin typeface="Aileron Regular Bold"/>
                </a:rPr>
                <a:t>Signal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119908"/>
              <a:ext cx="9535396" cy="13100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016"/>
                </a:lnSpc>
              </a:pPr>
              <a:r>
                <a:rPr lang="en-US" spc="26" sz="2677">
                  <a:solidFill>
                    <a:srgbClr val="E6DCCA"/>
                  </a:solidFill>
                  <a:latin typeface="Aileron Regular"/>
                </a:rPr>
                <a:t>Signal is a variation of air pressure changed over time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342989"/>
              <a:ext cx="9535396" cy="8192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422"/>
                </a:lnSpc>
              </a:pPr>
              <a:r>
                <a:rPr lang="en-US" spc="301" sz="3347">
                  <a:solidFill>
                    <a:srgbClr val="E6DCCA"/>
                  </a:solidFill>
                  <a:latin typeface="Aileron Regular Bold"/>
                </a:rPr>
                <a:t>Recording Signals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4605772"/>
              <a:ext cx="9535396" cy="26420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016"/>
                </a:lnSpc>
              </a:pPr>
              <a:r>
                <a:rPr lang="en-US" spc="26" sz="2677">
                  <a:solidFill>
                    <a:srgbClr val="E6DCCA"/>
                  </a:solidFill>
                  <a:latin typeface="Aileron Regular"/>
                </a:rPr>
                <a:t>To digitally record signals, air samples are taken over a period of time. The sampling rate commonly is 44.1k samples per second, aka 44.1k Hz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166294"/>
              <a:ext cx="9535396" cy="8192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422"/>
                </a:lnSpc>
              </a:pPr>
              <a:r>
                <a:rPr lang="en-US" spc="301" sz="3347">
                  <a:solidFill>
                    <a:srgbClr val="E6DCCA"/>
                  </a:solidFill>
                  <a:latin typeface="Aileron Regular Bold"/>
                </a:rPr>
                <a:t>Single-Frequency Signal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429077"/>
              <a:ext cx="9535396" cy="13100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016"/>
                </a:lnSpc>
              </a:pPr>
              <a:r>
                <a:rPr lang="en-US" spc="26" sz="2677">
                  <a:solidFill>
                    <a:srgbClr val="E6DCCA"/>
                  </a:solidFill>
                  <a:latin typeface="Aileron Regular"/>
                </a:rPr>
                <a:t>In real-life, the signal consists of different single-frequency signals</a:t>
              </a:r>
            </a:p>
          </p:txBody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75451" y="8751372"/>
            <a:ext cx="3603677" cy="3603677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681271" y="5405185"/>
            <a:ext cx="2234158" cy="223415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818805" y="1028700"/>
            <a:ext cx="731388" cy="514631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935131" y="3627823"/>
            <a:ext cx="615062" cy="498759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989685" y="7204002"/>
            <a:ext cx="560508" cy="475922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2060514" y="4057322"/>
            <a:ext cx="4825080" cy="2908736"/>
          </a:xfrm>
          <a:prstGeom prst="rect">
            <a:avLst/>
          </a:prstGeom>
        </p:spPr>
      </p:pic>
      <p:sp>
        <p:nvSpPr>
          <p:cNvPr name="AutoShape 16" id="16"/>
          <p:cNvSpPr/>
          <p:nvPr/>
        </p:nvSpPr>
        <p:spPr>
          <a:xfrm rot="11225">
            <a:off x="9781813" y="3114678"/>
            <a:ext cx="7292495" cy="0"/>
          </a:xfrm>
          <a:prstGeom prst="line">
            <a:avLst/>
          </a:prstGeom>
          <a:ln cap="rnd" w="47625">
            <a:solidFill>
              <a:srgbClr val="E6DCCA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 rot="11225">
            <a:off x="9781813" y="6849377"/>
            <a:ext cx="7292495" cy="0"/>
          </a:xfrm>
          <a:prstGeom prst="line">
            <a:avLst/>
          </a:prstGeom>
          <a:ln cap="rnd" w="47625">
            <a:solidFill>
              <a:srgbClr val="E6DCCA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18" id="18"/>
          <p:cNvGrpSpPr/>
          <p:nvPr/>
        </p:nvGrpSpPr>
        <p:grpSpPr>
          <a:xfrm rot="0">
            <a:off x="2493704" y="4126582"/>
            <a:ext cx="2481951" cy="775094"/>
            <a:chOff x="0" y="0"/>
            <a:chExt cx="2963921" cy="925609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2963921" cy="925609"/>
            </a:xfrm>
            <a:custGeom>
              <a:avLst/>
              <a:gdLst/>
              <a:ahLst/>
              <a:cxnLst/>
              <a:rect r="r" b="b" t="t" l="l"/>
              <a:pathLst>
                <a:path h="925609" w="2963921">
                  <a:moveTo>
                    <a:pt x="0" y="0"/>
                  </a:moveTo>
                  <a:lnTo>
                    <a:pt x="2963921" y="0"/>
                  </a:lnTo>
                  <a:lnTo>
                    <a:pt x="2963921" y="925609"/>
                  </a:lnTo>
                  <a:lnTo>
                    <a:pt x="0" y="925609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20" id="20"/>
          <p:cNvPicPr>
            <a:picLocks noChangeAspect="true"/>
          </p:cNvPicPr>
          <p:nvPr/>
        </p:nvPicPr>
        <p:blipFill>
          <a:blip r:embed="rId13"/>
          <a:srcRect l="0" t="0" r="0" b="0"/>
          <a:stretch>
            <a:fillRect/>
          </a:stretch>
        </p:blipFill>
        <p:spPr>
          <a:xfrm flipH="false" flipV="false" rot="0">
            <a:off x="1028700" y="7165503"/>
            <a:ext cx="7084372" cy="2787887"/>
          </a:xfrm>
          <a:prstGeom prst="rect">
            <a:avLst/>
          </a:prstGeom>
        </p:spPr>
      </p:pic>
      <p:grpSp>
        <p:nvGrpSpPr>
          <p:cNvPr name="Group 21" id="21"/>
          <p:cNvGrpSpPr/>
          <p:nvPr/>
        </p:nvGrpSpPr>
        <p:grpSpPr>
          <a:xfrm rot="0">
            <a:off x="883477" y="7224293"/>
            <a:ext cx="361660" cy="455632"/>
            <a:chOff x="0" y="0"/>
            <a:chExt cx="1913890" cy="2411181"/>
          </a:xfrm>
        </p:grpSpPr>
        <p:sp>
          <p:nvSpPr>
            <p:cNvPr name="Freeform 22" id="22"/>
            <p:cNvSpPr/>
            <p:nvPr/>
          </p:nvSpPr>
          <p:spPr>
            <a:xfrm>
              <a:off x="0" y="0"/>
              <a:ext cx="1913890" cy="2411181"/>
            </a:xfrm>
            <a:custGeom>
              <a:avLst/>
              <a:gdLst/>
              <a:ahLst/>
              <a:cxnLst/>
              <a:rect r="r" b="b" t="t" l="l"/>
              <a:pathLst>
                <a:path h="2411181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2411181"/>
                  </a:lnTo>
                  <a:lnTo>
                    <a:pt x="0" y="241118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364049" y="1552856"/>
            <a:ext cx="6413675" cy="164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9"/>
              </a:lnSpc>
            </a:pPr>
            <a:r>
              <a:rPr lang="en-US" spc="164" sz="5499">
                <a:solidFill>
                  <a:srgbClr val="1C2529"/>
                </a:solidFill>
                <a:latin typeface="Libre Franklin Black"/>
              </a:rPr>
              <a:t>Signal Is </a:t>
            </a:r>
          </a:p>
          <a:p>
            <a:pPr algn="l">
              <a:lnSpc>
                <a:spcPts val="6599"/>
              </a:lnSpc>
            </a:pPr>
            <a:r>
              <a:rPr lang="en-US" spc="164" sz="5499">
                <a:solidFill>
                  <a:srgbClr val="1C2529"/>
                </a:solidFill>
                <a:latin typeface="Libre Franklin Black"/>
              </a:rPr>
              <a:t>Basic of Speech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656986" y="4193016"/>
            <a:ext cx="3632137" cy="708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0"/>
              </a:lnSpc>
              <a:spcBef>
                <a:spcPct val="0"/>
              </a:spcBef>
            </a:pPr>
            <a:r>
              <a:rPr lang="en-US" spc="19" sz="1900">
                <a:solidFill>
                  <a:srgbClr val="1C2529"/>
                </a:solidFill>
                <a:latin typeface="Aileron Regular Bold"/>
              </a:rPr>
              <a:t>Single-Frequency Signal Time Domain Chart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899696" y="9521105"/>
            <a:ext cx="149027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7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637747" y="2477980"/>
            <a:ext cx="5117419" cy="7377602"/>
          </a:xfrm>
          <a:prstGeom prst="rect">
            <a:avLst/>
          </a:prstGeom>
          <a:solidFill>
            <a:srgbClr val="FDD05A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311822" y="3230772"/>
            <a:ext cx="4773034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746023"/>
            <a:ext cx="12072598" cy="1303649"/>
            <a:chOff x="0" y="0"/>
            <a:chExt cx="16096797" cy="1738199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41764" r="1443" b="41837"/>
            <a:stretch>
              <a:fillRect/>
            </a:stretch>
          </p:blipFill>
          <p:spPr>
            <a:xfrm flipH="false" flipV="false" rot="0">
              <a:off x="0" y="1422424"/>
              <a:ext cx="1237810" cy="205943"/>
            </a:xfrm>
            <a:prstGeom prst="rect">
              <a:avLst/>
            </a:prstGeom>
          </p:spPr>
        </p:pic>
        <p:sp>
          <p:nvSpPr>
            <p:cNvPr name="TextBox 6" id="6"/>
            <p:cNvSpPr txBox="true"/>
            <p:nvPr/>
          </p:nvSpPr>
          <p:spPr>
            <a:xfrm rot="0">
              <a:off x="377496" y="509474"/>
              <a:ext cx="6471292" cy="122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200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95250"/>
              <a:ext cx="16096797" cy="12043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699"/>
                </a:lnSpc>
              </a:pPr>
              <a:r>
                <a:rPr lang="en-US" sz="5499">
                  <a:solidFill>
                    <a:srgbClr val="E6DCCA"/>
                  </a:solidFill>
                  <a:latin typeface="Libre Franklin Black"/>
                </a:rPr>
                <a:t>What Is Fourier Transform</a:t>
              </a: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653837">
            <a:off x="-110959" y="8883639"/>
            <a:ext cx="2279318" cy="2279318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147972" y="-1198650"/>
            <a:ext cx="2776523" cy="2776523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11907682" y="1967299"/>
            <a:ext cx="5628551" cy="3730925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10"/>
          <a:srcRect l="1265" t="0" r="1265" b="0"/>
          <a:stretch>
            <a:fillRect/>
          </a:stretch>
        </p:blipFill>
        <p:spPr>
          <a:xfrm flipH="false" flipV="false" rot="0">
            <a:off x="11907682" y="5698224"/>
            <a:ext cx="5628551" cy="3934960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 rot="0">
            <a:off x="2384944" y="3044025"/>
            <a:ext cx="8799988" cy="2316671"/>
            <a:chOff x="0" y="0"/>
            <a:chExt cx="11733317" cy="3088895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142875"/>
              <a:ext cx="11733317" cy="8192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422"/>
                </a:lnSpc>
              </a:pPr>
              <a:r>
                <a:rPr lang="en-US" spc="301" sz="3347">
                  <a:solidFill>
                    <a:srgbClr val="E6DCCA"/>
                  </a:solidFill>
                  <a:latin typeface="Aileron Regular Bold"/>
                </a:rPr>
                <a:t>Fourier Transform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119908"/>
              <a:ext cx="11733317" cy="19689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016"/>
                </a:lnSpc>
              </a:pPr>
              <a:r>
                <a:rPr lang="en-US" spc="26" sz="2677">
                  <a:solidFill>
                    <a:srgbClr val="E6DCCA"/>
                  </a:solidFill>
                  <a:latin typeface="Aileron Regular"/>
                </a:rPr>
                <a:t>Apply the </a:t>
              </a:r>
              <a:r>
                <a:rPr lang="en-US" spc="26" u="sng" sz="2677">
                  <a:solidFill>
                    <a:srgbClr val="E6DCCA"/>
                  </a:solidFill>
                  <a:latin typeface="Aileron Regular"/>
                </a:rPr>
                <a:t>Fourier transform (FT</a:t>
              </a:r>
              <a:r>
                <a:rPr lang="en-US" spc="26" sz="2677">
                  <a:solidFill>
                    <a:srgbClr val="E6DCCA"/>
                  </a:solidFill>
                  <a:latin typeface="Aileron Regular"/>
                </a:rPr>
                <a:t>) to decompose a signal into individual frequencies and its amplitude. But our speech's frequency content varies over time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384944" y="6457581"/>
            <a:ext cx="8799988" cy="2316671"/>
            <a:chOff x="0" y="0"/>
            <a:chExt cx="11733317" cy="3088895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142875"/>
              <a:ext cx="11733317" cy="8192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422"/>
                </a:lnSpc>
              </a:pPr>
              <a:r>
                <a:rPr lang="en-US" spc="301" sz="3347">
                  <a:solidFill>
                    <a:srgbClr val="E6DCCA"/>
                  </a:solidFill>
                  <a:latin typeface="Aileron Regular Bold"/>
                </a:rPr>
                <a:t>Short-Term Fourier Transform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119908"/>
              <a:ext cx="11733317" cy="19689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016"/>
                </a:lnSpc>
              </a:pPr>
              <a:r>
                <a:rPr lang="en-US" spc="26" u="sng" sz="2677">
                  <a:solidFill>
                    <a:srgbClr val="E6DCCA"/>
                  </a:solidFill>
                  <a:latin typeface="Aileron Regular"/>
                </a:rPr>
                <a:t>Short-term Fourier transform (STFT) </a:t>
              </a:r>
              <a:r>
                <a:rPr lang="en-US" spc="26" sz="2677">
                  <a:solidFill>
                    <a:srgbClr val="E6DCCA"/>
                  </a:solidFill>
                  <a:latin typeface="Aileron Regular"/>
                </a:rPr>
                <a:t>performs Fast FT on windowed segments of the signal. The result can be visualized by Spectrogram</a:t>
              </a:r>
            </a:p>
          </p:txBody>
        </p:sp>
      </p:grpSp>
      <p:sp>
        <p:nvSpPr>
          <p:cNvPr name="AutoShape 18" id="18"/>
          <p:cNvSpPr/>
          <p:nvPr/>
        </p:nvSpPr>
        <p:spPr>
          <a:xfrm rot="0">
            <a:off x="2384944" y="5897891"/>
            <a:ext cx="8591828" cy="0"/>
          </a:xfrm>
          <a:prstGeom prst="line">
            <a:avLst/>
          </a:prstGeom>
          <a:ln cap="rnd" w="47625">
            <a:solidFill>
              <a:srgbClr val="E6DCCA"/>
            </a:solidFill>
            <a:prstDash val="sysDot"/>
            <a:headEnd type="none" len="sm" w="sm"/>
            <a:tailEnd type="none" len="sm" w="sm"/>
          </a:ln>
        </p:spPr>
      </p:sp>
      <p:pic>
        <p:nvPicPr>
          <p:cNvPr name="Picture 19" id="19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04605" y="3044025"/>
            <a:ext cx="723668" cy="401743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53445" y="6457581"/>
            <a:ext cx="625988" cy="581600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17893247" y="9521105"/>
            <a:ext cx="16192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E6DCCA"/>
                </a:solidFill>
                <a:latin typeface="Bakerie Bold"/>
              </a:rPr>
              <a:t>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DAE4qBNg7wU</dc:identifier>
  <dcterms:modified xsi:type="dcterms:W3CDTF">2011-08-01T06:04:30Z</dcterms:modified>
  <cp:revision>1</cp:revision>
  <dc:title>New Design Capstone Final Presentation 2022</dc:title>
</cp:coreProperties>
</file>

<file path=docProps/thumbnail.jpeg>
</file>